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49" r:id="rId1"/>
  </p:sldMasterIdLst>
  <p:notesMasterIdLst>
    <p:notesMasterId r:id="rId120"/>
  </p:notesMasterIdLst>
  <p:sldIdLst>
    <p:sldId id="494" r:id="rId2"/>
    <p:sldId id="548" r:id="rId3"/>
    <p:sldId id="555" r:id="rId4"/>
    <p:sldId id="422" r:id="rId5"/>
    <p:sldId id="266" r:id="rId6"/>
    <p:sldId id="550" r:id="rId7"/>
    <p:sldId id="366" r:id="rId8"/>
    <p:sldId id="529" r:id="rId9"/>
    <p:sldId id="282" r:id="rId10"/>
    <p:sldId id="549" r:id="rId11"/>
    <p:sldId id="312" r:id="rId12"/>
    <p:sldId id="296" r:id="rId13"/>
    <p:sldId id="298" r:id="rId14"/>
    <p:sldId id="300" r:id="rId15"/>
    <p:sldId id="299" r:id="rId16"/>
    <p:sldId id="305" r:id="rId17"/>
    <p:sldId id="302" r:id="rId18"/>
    <p:sldId id="307" r:id="rId19"/>
    <p:sldId id="309" r:id="rId20"/>
    <p:sldId id="315" r:id="rId21"/>
    <p:sldId id="308" r:id="rId22"/>
    <p:sldId id="327" r:id="rId23"/>
    <p:sldId id="313" r:id="rId24"/>
    <p:sldId id="314" r:id="rId25"/>
    <p:sldId id="323" r:id="rId26"/>
    <p:sldId id="512" r:id="rId27"/>
    <p:sldId id="324" r:id="rId28"/>
    <p:sldId id="322" r:id="rId29"/>
    <p:sldId id="303" r:id="rId30"/>
    <p:sldId id="333" r:id="rId31"/>
    <p:sldId id="328" r:id="rId32"/>
    <p:sldId id="291" r:id="rId33"/>
    <p:sldId id="292" r:id="rId34"/>
    <p:sldId id="283" r:id="rId35"/>
    <p:sldId id="306" r:id="rId36"/>
    <p:sldId id="329" r:id="rId37"/>
    <p:sldId id="330" r:id="rId38"/>
    <p:sldId id="357" r:id="rId39"/>
    <p:sldId id="340" r:id="rId40"/>
    <p:sldId id="331" r:id="rId41"/>
    <p:sldId id="336" r:id="rId42"/>
    <p:sldId id="337" r:id="rId43"/>
    <p:sldId id="338" r:id="rId44"/>
    <p:sldId id="546" r:id="rId45"/>
    <p:sldId id="341" r:id="rId46"/>
    <p:sldId id="358" r:id="rId47"/>
    <p:sldId id="360" r:id="rId48"/>
    <p:sldId id="547" r:id="rId49"/>
    <p:sldId id="289" r:id="rId50"/>
    <p:sldId id="290" r:id="rId51"/>
    <p:sldId id="288" r:id="rId52"/>
    <p:sldId id="334" r:id="rId53"/>
    <p:sldId id="293" r:id="rId54"/>
    <p:sldId id="271" r:id="rId55"/>
    <p:sldId id="362" r:id="rId56"/>
    <p:sldId id="361" r:id="rId57"/>
    <p:sldId id="421" r:id="rId58"/>
    <p:sldId id="262" r:id="rId59"/>
    <p:sldId id="267" r:id="rId60"/>
    <p:sldId id="541" r:id="rId61"/>
    <p:sldId id="551" r:id="rId62"/>
    <p:sldId id="517" r:id="rId63"/>
    <p:sldId id="515" r:id="rId64"/>
    <p:sldId id="516" r:id="rId65"/>
    <p:sldId id="428" r:id="rId66"/>
    <p:sldId id="426" r:id="rId67"/>
    <p:sldId id="427" r:id="rId68"/>
    <p:sldId id="521" r:id="rId69"/>
    <p:sldId id="519" r:id="rId70"/>
    <p:sldId id="525" r:id="rId71"/>
    <p:sldId id="524" r:id="rId72"/>
    <p:sldId id="526" r:id="rId73"/>
    <p:sldId id="531" r:id="rId74"/>
    <p:sldId id="263" r:id="rId75"/>
    <p:sldId id="270" r:id="rId76"/>
    <p:sldId id="536" r:id="rId77"/>
    <p:sldId id="542" r:id="rId78"/>
    <p:sldId id="433" r:id="rId79"/>
    <p:sldId id="493" r:id="rId80"/>
    <p:sldId id="538" r:id="rId81"/>
    <p:sldId id="435" r:id="rId82"/>
    <p:sldId id="437" r:id="rId83"/>
    <p:sldId id="438" r:id="rId84"/>
    <p:sldId id="539" r:id="rId85"/>
    <p:sldId id="444" r:id="rId86"/>
    <p:sldId id="540" r:id="rId87"/>
    <p:sldId id="445" r:id="rId88"/>
    <p:sldId id="446" r:id="rId89"/>
    <p:sldId id="441" r:id="rId90"/>
    <p:sldId id="442" r:id="rId91"/>
    <p:sldId id="553" r:id="rId92"/>
    <p:sldId id="528" r:id="rId93"/>
    <p:sldId id="530" r:id="rId94"/>
    <p:sldId id="264" r:id="rId95"/>
    <p:sldId id="429" r:id="rId96"/>
    <p:sldId id="269" r:id="rId97"/>
    <p:sldId id="499" r:id="rId98"/>
    <p:sldId id="430" r:id="rId99"/>
    <p:sldId id="497" r:id="rId100"/>
    <p:sldId id="544" r:id="rId101"/>
    <p:sldId id="543" r:id="rId102"/>
    <p:sldId id="508" r:id="rId103"/>
    <p:sldId id="506" r:id="rId104"/>
    <p:sldId id="387" r:id="rId105"/>
    <p:sldId id="511" r:id="rId106"/>
    <p:sldId id="509" r:id="rId107"/>
    <p:sldId id="510" r:id="rId108"/>
    <p:sldId id="513" r:id="rId109"/>
    <p:sldId id="359" r:id="rId110"/>
    <p:sldId id="297" r:id="rId111"/>
    <p:sldId id="332" r:id="rId112"/>
    <p:sldId id="301" r:id="rId113"/>
    <p:sldId id="380" r:id="rId114"/>
    <p:sldId id="379" r:id="rId115"/>
    <p:sldId id="490" r:id="rId116"/>
    <p:sldId id="491" r:id="rId117"/>
    <p:sldId id="492" r:id="rId118"/>
    <p:sldId id="533"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6" autoAdjust="0"/>
    <p:restoredTop sz="94620" autoAdjust="0"/>
  </p:normalViewPr>
  <p:slideViewPr>
    <p:cSldViewPr snapToGrid="0">
      <p:cViewPr varScale="1">
        <p:scale>
          <a:sx n="114" d="100"/>
          <a:sy n="114" d="100"/>
        </p:scale>
        <p:origin x="4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7578D-7A6E-45C3-AF79-964ED363DFDF}" type="datetimeFigureOut">
              <a:rPr lang="en-US" smtClean="0"/>
              <a:t>10/2/2023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4F28F-3005-4355-8AF0-015D8DC4B135}" type="slidenum">
              <a:rPr lang="en-US" smtClean="0"/>
              <a:t>‹#›</a:t>
            </a:fld>
            <a:endParaRPr lang="en-US" dirty="0"/>
          </a:p>
        </p:txBody>
      </p:sp>
    </p:spTree>
    <p:extLst>
      <p:ext uri="{BB962C8B-B14F-4D97-AF65-F5344CB8AC3E}">
        <p14:creationId xmlns:p14="http://schemas.microsoft.com/office/powerpoint/2010/main" val="1688354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About 2/3s of falls happen are inpatient and about 1/3 in the ED.</a:t>
            </a:r>
          </a:p>
          <a:p>
            <a:r>
              <a:rPr lang="en-US" sz="1400" dirty="0"/>
              <a:t>There were about 107,000 and 121,000 admits or discharge (including observations) in SCAL for 2020 and 2021. KP Insight HUS report.</a:t>
            </a:r>
          </a:p>
          <a:p>
            <a:r>
              <a:rPr lang="en-US" sz="1400" dirty="0"/>
              <a:t>As an extreme example, suppose an event happens once a year in SCAL, any preventative efforts will reduce the event by a count of 1 using an excellent prediction model or assessment scale.</a:t>
            </a:r>
          </a:p>
          <a:p>
            <a:r>
              <a:rPr lang="en-US" sz="1400" dirty="0"/>
              <a:t>Hester-Davis was developed in the ER setting not the inpatient. Many fall studies show  tools not working as well in different settings.</a:t>
            </a:r>
          </a:p>
        </p:txBody>
      </p:sp>
      <p:sp>
        <p:nvSpPr>
          <p:cNvPr id="4" name="Slide Number Placeholder 3"/>
          <p:cNvSpPr>
            <a:spLocks noGrp="1"/>
          </p:cNvSpPr>
          <p:nvPr>
            <p:ph type="sldNum" sz="quarter" idx="5"/>
          </p:nvPr>
        </p:nvSpPr>
        <p:spPr/>
        <p:txBody>
          <a:bodyPr/>
          <a:lstStyle/>
          <a:p>
            <a:fld id="{124E1339-D9A4-4A67-8054-19274D74CA88}" type="slidenum">
              <a:rPr lang="en-US" smtClean="0"/>
              <a:t>104</a:t>
            </a:fld>
            <a:endParaRPr lang="en-US" dirty="0"/>
          </a:p>
        </p:txBody>
      </p:sp>
    </p:spTree>
    <p:extLst>
      <p:ext uri="{BB962C8B-B14F-4D97-AF65-F5344CB8AC3E}">
        <p14:creationId xmlns:p14="http://schemas.microsoft.com/office/powerpoint/2010/main" val="357409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E1339-D9A4-4A67-8054-19274D74CA88}" type="slidenum">
              <a:rPr lang="en-US" smtClean="0"/>
              <a:t>105</a:t>
            </a:fld>
            <a:endParaRPr lang="en-US" dirty="0"/>
          </a:p>
        </p:txBody>
      </p:sp>
    </p:spTree>
    <p:extLst>
      <p:ext uri="{BB962C8B-B14F-4D97-AF65-F5344CB8AC3E}">
        <p14:creationId xmlns:p14="http://schemas.microsoft.com/office/powerpoint/2010/main" val="367918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C18CFD-008D-432B-AD5D-9ACA52105A19}" type="datetime1">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D16E31-E128-4556-899B-701A42963F24}"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55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BB7DEC-03E9-4193-B055-D087B6C98704}" type="datetime1">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D16E31-E128-4556-899B-701A42963F24}" type="slidenum">
              <a:rPr lang="en-US" smtClean="0"/>
              <a:t>‹#›</a:t>
            </a:fld>
            <a:endParaRPr lang="en-US" dirty="0"/>
          </a:p>
        </p:txBody>
      </p:sp>
    </p:spTree>
    <p:extLst>
      <p:ext uri="{BB962C8B-B14F-4D97-AF65-F5344CB8AC3E}">
        <p14:creationId xmlns:p14="http://schemas.microsoft.com/office/powerpoint/2010/main" val="78009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AF6C70-6D72-48C9-BCB9-6B4B483495AE}" type="datetime1">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D16E31-E128-4556-899B-701A42963F24}" type="slidenum">
              <a:rPr lang="en-US" smtClean="0"/>
              <a:t>‹#›</a:t>
            </a:fld>
            <a:endParaRPr lang="en-US" dirty="0"/>
          </a:p>
        </p:txBody>
      </p:sp>
    </p:spTree>
    <p:extLst>
      <p:ext uri="{BB962C8B-B14F-4D97-AF65-F5344CB8AC3E}">
        <p14:creationId xmlns:p14="http://schemas.microsoft.com/office/powerpoint/2010/main" val="176739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EAC44C-0750-40F8-AE10-FDAADDB5BC3A}" type="datetime1">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D16E31-E128-4556-899B-701A42963F24}" type="slidenum">
              <a:rPr lang="en-US" smtClean="0"/>
              <a:t>‹#›</a:t>
            </a:fld>
            <a:endParaRPr lang="en-US" dirty="0"/>
          </a:p>
        </p:txBody>
      </p:sp>
    </p:spTree>
    <p:extLst>
      <p:ext uri="{BB962C8B-B14F-4D97-AF65-F5344CB8AC3E}">
        <p14:creationId xmlns:p14="http://schemas.microsoft.com/office/powerpoint/2010/main" val="1632873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D0871-8778-4CAC-9AFC-FFC53E412E98}" type="datetime1">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D16E31-E128-4556-899B-701A42963F24}"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01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20C129-5F12-4816-B6F6-C11F36CF7E64}" type="datetime1">
              <a:rPr lang="en-US" smtClean="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6D16E31-E128-4556-899B-701A42963F24}" type="slidenum">
              <a:rPr lang="en-US" smtClean="0"/>
              <a:t>‹#›</a:t>
            </a:fld>
            <a:endParaRPr lang="en-US" dirty="0"/>
          </a:p>
        </p:txBody>
      </p:sp>
    </p:spTree>
    <p:extLst>
      <p:ext uri="{BB962C8B-B14F-4D97-AF65-F5344CB8AC3E}">
        <p14:creationId xmlns:p14="http://schemas.microsoft.com/office/powerpoint/2010/main" val="425343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42F0DC-BAE5-4A91-A403-D35559AA8D94}" type="datetime1">
              <a:rPr lang="en-US" smtClean="0"/>
              <a:t>10/2/2023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6D16E31-E128-4556-899B-701A42963F24}" type="slidenum">
              <a:rPr lang="en-US" smtClean="0"/>
              <a:t>‹#›</a:t>
            </a:fld>
            <a:endParaRPr lang="en-US" dirty="0"/>
          </a:p>
        </p:txBody>
      </p:sp>
    </p:spTree>
    <p:extLst>
      <p:ext uri="{BB962C8B-B14F-4D97-AF65-F5344CB8AC3E}">
        <p14:creationId xmlns:p14="http://schemas.microsoft.com/office/powerpoint/2010/main" val="1186191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175B89-1F6F-4497-9F1B-8763812AEBD3}" type="datetime1">
              <a:rPr lang="en-US" smtClean="0"/>
              <a:t>10/2/2023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6D16E31-E128-4556-899B-701A42963F24}" type="slidenum">
              <a:rPr lang="en-US" smtClean="0"/>
              <a:t>‹#›</a:t>
            </a:fld>
            <a:endParaRPr lang="en-US" dirty="0"/>
          </a:p>
        </p:txBody>
      </p:sp>
    </p:spTree>
    <p:extLst>
      <p:ext uri="{BB962C8B-B14F-4D97-AF65-F5344CB8AC3E}">
        <p14:creationId xmlns:p14="http://schemas.microsoft.com/office/powerpoint/2010/main" val="1214082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4359941-DF19-42DE-B6E8-A827F9F23CD6}" type="datetime1">
              <a:rPr lang="en-US" smtClean="0"/>
              <a:t>10/2/2023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16D16E31-E128-4556-899B-701A42963F24}" type="slidenum">
              <a:rPr lang="en-US" smtClean="0"/>
              <a:t>‹#›</a:t>
            </a:fld>
            <a:endParaRPr lang="en-US" dirty="0"/>
          </a:p>
        </p:txBody>
      </p:sp>
    </p:spTree>
    <p:extLst>
      <p:ext uri="{BB962C8B-B14F-4D97-AF65-F5344CB8AC3E}">
        <p14:creationId xmlns:p14="http://schemas.microsoft.com/office/powerpoint/2010/main" val="185960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55EDB93-44AA-40C8-AD67-9B781E62507D}" type="datetime1">
              <a:rPr lang="en-US" smtClean="0"/>
              <a:t>10/2/2023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6D16E31-E128-4556-899B-701A42963F24}" type="slidenum">
              <a:rPr lang="en-US" smtClean="0"/>
              <a:t>‹#›</a:t>
            </a:fld>
            <a:endParaRPr lang="en-US" dirty="0"/>
          </a:p>
        </p:txBody>
      </p:sp>
    </p:spTree>
    <p:extLst>
      <p:ext uri="{BB962C8B-B14F-4D97-AF65-F5344CB8AC3E}">
        <p14:creationId xmlns:p14="http://schemas.microsoft.com/office/powerpoint/2010/main" val="1752410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F7FA59-A488-40F7-B0EE-B5D0504377F0}" type="datetime1">
              <a:rPr lang="en-US" smtClean="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6D16E31-E128-4556-899B-701A42963F24}" type="slidenum">
              <a:rPr lang="en-US" smtClean="0"/>
              <a:t>‹#›</a:t>
            </a:fld>
            <a:endParaRPr lang="en-US" dirty="0"/>
          </a:p>
        </p:txBody>
      </p:sp>
    </p:spTree>
    <p:extLst>
      <p:ext uri="{BB962C8B-B14F-4D97-AF65-F5344CB8AC3E}">
        <p14:creationId xmlns:p14="http://schemas.microsoft.com/office/powerpoint/2010/main" val="2640168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75489D7-A8DF-4B76-BE8A-6C60BAFBD6CB}" type="datetime1">
              <a:rPr lang="en-US" smtClean="0"/>
              <a:t>10/2/2023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6D16E31-E128-4556-899B-701A42963F24}"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57953"/>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slide" Target="slide8.xml"/></Relationships>
</file>

<file path=ppt/slides/_rels/slide3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slide" Target="slide9.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szuniga07/rm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hbiostat.org/data/repo/cacath" TargetMode="External"/><Relationship Id="rId2" Type="http://schemas.openxmlformats.org/officeDocument/2006/relationships/hyperlink" Target="https://hbiostat.org/data/repo/acath"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youtu.be/dxwwbDUupts"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www.clinicalpredictionmodels.org/extra-material/exercises"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_BtABZd0Qok" TargetMode="External"/><Relationship Id="rId2" Type="http://schemas.openxmlformats.org/officeDocument/2006/relationships/hyperlink" Target="https://youtu.be/IQOoMmCQAD0" TargetMode="Externa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mkQb6FroSz4" TargetMode="External"/><Relationship Id="rId2" Type="http://schemas.openxmlformats.org/officeDocument/2006/relationships/hyperlink" Target="https://www.youtube.com/watch?v=5Yq49-Q0qng" TargetMode="External"/><Relationship Id="rId1" Type="http://schemas.openxmlformats.org/officeDocument/2006/relationships/slideLayout" Target="../slideLayouts/slideLayout5.xml"/><Relationship Id="rId4" Type="http://schemas.openxmlformats.org/officeDocument/2006/relationships/hyperlink" Target="https://youtu.be/2YYBIRvZtYw"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hyperlink" Target="https://archive.ics.uci.edu/dataset/34/diabetes"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F63A4-AFE5-42EA-8752-ED20151EF972}"/>
              </a:ext>
            </a:extLst>
          </p:cNvPr>
          <p:cNvSpPr>
            <a:spLocks noGrp="1"/>
          </p:cNvSpPr>
          <p:nvPr>
            <p:ph type="ctrTitle"/>
          </p:nvPr>
        </p:nvSpPr>
        <p:spPr>
          <a:xfrm>
            <a:off x="1524003" y="1999615"/>
            <a:ext cx="9144000" cy="2764028"/>
          </a:xfrm>
        </p:spPr>
        <p:txBody>
          <a:bodyPr anchor="ctr">
            <a:normAutofit/>
          </a:bodyPr>
          <a:lstStyle/>
          <a:p>
            <a:r>
              <a:rPr lang="en-US" sz="7200" dirty="0"/>
              <a:t>Applied Statistics in Healthcare</a:t>
            </a:r>
          </a:p>
        </p:txBody>
      </p:sp>
      <p:sp>
        <p:nvSpPr>
          <p:cNvPr id="3" name="Subtitle 2">
            <a:extLst>
              <a:ext uri="{FF2B5EF4-FFF2-40B4-BE49-F238E27FC236}">
                <a16:creationId xmlns:a16="http://schemas.microsoft.com/office/drawing/2014/main" id="{C56E0984-56B7-4125-B828-4D696441DB7E}"/>
              </a:ext>
            </a:extLst>
          </p:cNvPr>
          <p:cNvSpPr>
            <a:spLocks noGrp="1"/>
          </p:cNvSpPr>
          <p:nvPr>
            <p:ph type="subTitle" idx="1"/>
          </p:nvPr>
        </p:nvSpPr>
        <p:spPr>
          <a:xfrm>
            <a:off x="1966912" y="5645150"/>
            <a:ext cx="8258176" cy="631825"/>
          </a:xfrm>
        </p:spPr>
        <p:txBody>
          <a:bodyPr anchor="ctr">
            <a:normAutofit/>
          </a:bodyPr>
          <a:lstStyle/>
          <a:p>
            <a:r>
              <a:rPr lang="en-US" sz="2800" dirty="0"/>
              <a:t>Logistic Regression</a:t>
            </a:r>
          </a:p>
        </p:txBody>
      </p:sp>
      <p:sp>
        <p:nvSpPr>
          <p:cNvPr id="4" name="Slide Number Placeholder 3">
            <a:extLst>
              <a:ext uri="{FF2B5EF4-FFF2-40B4-BE49-F238E27FC236}">
                <a16:creationId xmlns:a16="http://schemas.microsoft.com/office/drawing/2014/main" id="{B9826A53-8E09-4427-B5A2-9ED351C95386}"/>
              </a:ext>
            </a:extLst>
          </p:cNvPr>
          <p:cNvSpPr>
            <a:spLocks noGrp="1"/>
          </p:cNvSpPr>
          <p:nvPr>
            <p:ph type="sldNum" sz="quarter" idx="12"/>
          </p:nvPr>
        </p:nvSpPr>
        <p:spPr>
          <a:xfrm>
            <a:off x="10489019" y="6356350"/>
            <a:ext cx="1268818" cy="365125"/>
          </a:xfrm>
        </p:spPr>
        <p:txBody>
          <a:bodyPr>
            <a:normAutofit/>
          </a:bodyPr>
          <a:lstStyle/>
          <a:p>
            <a:pPr>
              <a:spcAft>
                <a:spcPts val="600"/>
              </a:spcAft>
            </a:pPr>
            <a:fld id="{35032509-D289-4CC9-8A27-14E47DC64BC2}" type="slidenum">
              <a:rPr lang="en-US">
                <a:solidFill>
                  <a:schemeClr val="tx1">
                    <a:lumMod val="50000"/>
                    <a:lumOff val="50000"/>
                  </a:schemeClr>
                </a:solidFill>
              </a:rPr>
              <a:pPr>
                <a:spcAft>
                  <a:spcPts val="600"/>
                </a:spcAft>
              </a:pPr>
              <a:t>1</a:t>
            </a:fld>
            <a:endParaRPr lang="en-US" dirty="0">
              <a:solidFill>
                <a:schemeClr val="tx1">
                  <a:lumMod val="50000"/>
                  <a:lumOff val="50000"/>
                </a:schemeClr>
              </a:solidFill>
            </a:endParaRPr>
          </a:p>
        </p:txBody>
      </p:sp>
    </p:spTree>
    <p:extLst>
      <p:ext uri="{BB962C8B-B14F-4D97-AF65-F5344CB8AC3E}">
        <p14:creationId xmlns:p14="http://schemas.microsoft.com/office/powerpoint/2010/main" val="341080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1C262-AA00-433D-B0E8-9EBFFB92E2C9}"/>
              </a:ext>
            </a:extLst>
          </p:cNvPr>
          <p:cNvSpPr>
            <a:spLocks noGrp="1"/>
          </p:cNvSpPr>
          <p:nvPr>
            <p:ph type="title"/>
          </p:nvPr>
        </p:nvSpPr>
        <p:spPr/>
        <p:txBody>
          <a:bodyPr>
            <a:normAutofit/>
          </a:bodyPr>
          <a:lstStyle/>
          <a:p>
            <a:r>
              <a:rPr lang="en-US" dirty="0"/>
              <a:t>Three reasons for doing regressions</a:t>
            </a:r>
          </a:p>
        </p:txBody>
      </p:sp>
      <p:sp>
        <p:nvSpPr>
          <p:cNvPr id="3" name="Content Placeholder 2">
            <a:extLst>
              <a:ext uri="{FF2B5EF4-FFF2-40B4-BE49-F238E27FC236}">
                <a16:creationId xmlns:a16="http://schemas.microsoft.com/office/drawing/2014/main" id="{CC2F1D0F-A0C5-4E0D-AC39-F04332F4C634}"/>
              </a:ext>
            </a:extLst>
          </p:cNvPr>
          <p:cNvSpPr>
            <a:spLocks noGrp="1"/>
          </p:cNvSpPr>
          <p:nvPr>
            <p:ph idx="1"/>
          </p:nvPr>
        </p:nvSpPr>
        <p:spPr/>
        <p:txBody>
          <a:bodyPr/>
          <a:lstStyle/>
          <a:p>
            <a:pPr marL="514350" indent="-514350">
              <a:buFont typeface="+mj-lt"/>
              <a:buAutoNum type="arabicPeriod"/>
            </a:pPr>
            <a:r>
              <a:rPr lang="en-US" dirty="0">
                <a:solidFill>
                  <a:srgbClr val="00B0F0"/>
                </a:solidFill>
                <a:effectLst/>
                <a:ea typeface="Calibri" panose="020F0502020204030204" pitchFamily="34" charset="0"/>
                <a:cs typeface="Times New Roman" panose="02020603050405020304" pitchFamily="18" charset="0"/>
              </a:rPr>
              <a:t>Hypothesis testing</a:t>
            </a:r>
            <a:r>
              <a:rPr lang="en-US" dirty="0">
                <a:effectLst/>
                <a:ea typeface="Calibri" panose="020F0502020204030204" pitchFamily="34" charset="0"/>
                <a:cs typeface="Times New Roman" panose="02020603050405020304" pitchFamily="18" charset="0"/>
              </a:rPr>
              <a:t>: “We expect the group that received the intervention will have a lower readmissions rate”, “we expect the period after the vaccine to have a lower mortality rate”, etc</a:t>
            </a:r>
            <a:r>
              <a:rPr lang="en-US" dirty="0">
                <a:ea typeface="Calibri" panose="020F0502020204030204" pitchFamily="34" charset="0"/>
                <a:cs typeface="Times New Roman" panose="02020603050405020304" pitchFamily="18" charset="0"/>
              </a:rPr>
              <a:t>.</a:t>
            </a:r>
            <a:endParaRPr lang="en-US" dirty="0">
              <a:effectLst/>
              <a:ea typeface="Calibri" panose="020F0502020204030204" pitchFamily="34" charset="0"/>
              <a:cs typeface="Times New Roman" panose="02020603050405020304" pitchFamily="18" charset="0"/>
            </a:endParaRPr>
          </a:p>
          <a:p>
            <a:pPr marL="514350" indent="-514350">
              <a:buFont typeface="+mj-lt"/>
              <a:buAutoNum type="arabicPeriod"/>
            </a:pPr>
            <a:r>
              <a:rPr lang="en-US" dirty="0">
                <a:solidFill>
                  <a:srgbClr val="00B0F0"/>
                </a:solidFill>
                <a:ea typeface="Calibri" panose="020F0502020204030204" pitchFamily="34" charset="0"/>
                <a:cs typeface="Times New Roman" panose="02020603050405020304" pitchFamily="18" charset="0"/>
              </a:rPr>
              <a:t>Effect size e</a:t>
            </a:r>
            <a:r>
              <a:rPr lang="en-US" dirty="0">
                <a:solidFill>
                  <a:srgbClr val="00B0F0"/>
                </a:solidFill>
                <a:effectLst/>
                <a:ea typeface="Calibri" panose="020F0502020204030204" pitchFamily="34" charset="0"/>
                <a:cs typeface="Times New Roman" panose="02020603050405020304" pitchFamily="18" charset="0"/>
              </a:rPr>
              <a:t>stimation</a:t>
            </a:r>
            <a:r>
              <a:rPr lang="en-US" dirty="0">
                <a:effectLst/>
                <a:ea typeface="Calibri" panose="020F0502020204030204" pitchFamily="34" charset="0"/>
                <a:cs typeface="Times New Roman" panose="02020603050405020304" pitchFamily="18" charset="0"/>
              </a:rPr>
              <a:t>: We may want to know how much an effect has on an outcome. For example, what percentage of readmissions is reduced by an intervention? What are the cost savings from an intervention program?</a:t>
            </a:r>
          </a:p>
          <a:p>
            <a:pPr marL="514350" indent="-514350">
              <a:buFont typeface="+mj-lt"/>
              <a:buAutoNum type="arabicPeriod"/>
            </a:pPr>
            <a:r>
              <a:rPr lang="en-US" dirty="0">
                <a:solidFill>
                  <a:srgbClr val="00B0F0"/>
                </a:solidFill>
                <a:ea typeface="Calibri" panose="020F0502020204030204" pitchFamily="34" charset="0"/>
                <a:cs typeface="Times New Roman" panose="02020603050405020304" pitchFamily="18" charset="0"/>
              </a:rPr>
              <a:t>P</a:t>
            </a:r>
            <a:r>
              <a:rPr lang="en-US" dirty="0">
                <a:solidFill>
                  <a:srgbClr val="00B0F0"/>
                </a:solidFill>
                <a:effectLst/>
                <a:ea typeface="Calibri" panose="020F0502020204030204" pitchFamily="34" charset="0"/>
                <a:cs typeface="Times New Roman" panose="02020603050405020304" pitchFamily="18" charset="0"/>
              </a:rPr>
              <a:t>redictive modeling</a:t>
            </a:r>
            <a:r>
              <a:rPr lang="en-US" dirty="0">
                <a:effectLst/>
                <a:ea typeface="Calibri" panose="020F0502020204030204" pitchFamily="34" charset="0"/>
                <a:cs typeface="Times New Roman" panose="02020603050405020304" pitchFamily="18" charset="0"/>
              </a:rPr>
              <a:t>: We create predicted scores for individuals to assign care. For example, we may try to predict a patient’s or group’s chance of survival, length of stay, a child’s lung capacity, etc.  </a:t>
            </a:r>
            <a:endParaRPr lang="en-US" dirty="0"/>
          </a:p>
        </p:txBody>
      </p:sp>
    </p:spTree>
    <p:extLst>
      <p:ext uri="{BB962C8B-B14F-4D97-AF65-F5344CB8AC3E}">
        <p14:creationId xmlns:p14="http://schemas.microsoft.com/office/powerpoint/2010/main" val="1260011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F2E3-21B1-8FA8-5FEA-A85585C046B4}"/>
              </a:ext>
            </a:extLst>
          </p:cNvPr>
          <p:cNvSpPr>
            <a:spLocks noGrp="1"/>
          </p:cNvSpPr>
          <p:nvPr>
            <p:ph type="title"/>
          </p:nvPr>
        </p:nvSpPr>
        <p:spPr/>
        <p:txBody>
          <a:bodyPr/>
          <a:lstStyle/>
          <a:p>
            <a:r>
              <a:rPr lang="en-US" dirty="0"/>
              <a:t>Model validation of final model</a:t>
            </a:r>
          </a:p>
        </p:txBody>
      </p:sp>
      <p:sp>
        <p:nvSpPr>
          <p:cNvPr id="3" name="Slide Number Placeholder 2">
            <a:extLst>
              <a:ext uri="{FF2B5EF4-FFF2-40B4-BE49-F238E27FC236}">
                <a16:creationId xmlns:a16="http://schemas.microsoft.com/office/drawing/2014/main" id="{613149AB-565A-7066-6208-654EADC669BC}"/>
              </a:ext>
            </a:extLst>
          </p:cNvPr>
          <p:cNvSpPr>
            <a:spLocks noGrp="1"/>
          </p:cNvSpPr>
          <p:nvPr>
            <p:ph type="sldNum" sz="quarter" idx="12"/>
          </p:nvPr>
        </p:nvSpPr>
        <p:spPr/>
        <p:txBody>
          <a:bodyPr/>
          <a:lstStyle/>
          <a:p>
            <a:fld id="{16D16E31-E128-4556-899B-701A42963F24}" type="slidenum">
              <a:rPr lang="en-US" smtClean="0"/>
              <a:t>100</a:t>
            </a:fld>
            <a:endParaRPr lang="en-US" dirty="0"/>
          </a:p>
        </p:txBody>
      </p:sp>
      <p:pic>
        <p:nvPicPr>
          <p:cNvPr id="5" name="Picture 4">
            <a:extLst>
              <a:ext uri="{FF2B5EF4-FFF2-40B4-BE49-F238E27FC236}">
                <a16:creationId xmlns:a16="http://schemas.microsoft.com/office/drawing/2014/main" id="{DBB31569-DCE0-5E3F-175D-2AE206525E8C}"/>
              </a:ext>
            </a:extLst>
          </p:cNvPr>
          <p:cNvPicPr>
            <a:picLocks noChangeAspect="1"/>
          </p:cNvPicPr>
          <p:nvPr/>
        </p:nvPicPr>
        <p:blipFill>
          <a:blip r:embed="rId2"/>
          <a:stretch>
            <a:fillRect/>
          </a:stretch>
        </p:blipFill>
        <p:spPr>
          <a:xfrm>
            <a:off x="1682529" y="2078911"/>
            <a:ext cx="8826941" cy="4277439"/>
          </a:xfrm>
          <a:prstGeom prst="rect">
            <a:avLst/>
          </a:prstGeom>
        </p:spPr>
      </p:pic>
      <p:sp>
        <p:nvSpPr>
          <p:cNvPr id="6" name="TextBox 5">
            <a:extLst>
              <a:ext uri="{FF2B5EF4-FFF2-40B4-BE49-F238E27FC236}">
                <a16:creationId xmlns:a16="http://schemas.microsoft.com/office/drawing/2014/main" id="{B93D9AEB-ABD9-EF44-D27E-D634401BD997}"/>
              </a:ext>
            </a:extLst>
          </p:cNvPr>
          <p:cNvSpPr txBox="1"/>
          <p:nvPr/>
        </p:nvSpPr>
        <p:spPr>
          <a:xfrm>
            <a:off x="10211712" y="965002"/>
            <a:ext cx="1895912" cy="923330"/>
          </a:xfrm>
          <a:prstGeom prst="rect">
            <a:avLst/>
          </a:prstGeom>
          <a:noFill/>
        </p:spPr>
        <p:txBody>
          <a:bodyPr wrap="square" rtlCol="0">
            <a:spAutoFit/>
          </a:bodyPr>
          <a:lstStyle/>
          <a:p>
            <a:r>
              <a:rPr lang="en-US" dirty="0">
                <a:highlight>
                  <a:srgbClr val="FFFF00"/>
                </a:highlight>
              </a:rPr>
              <a:t>Convert to C-stat as 0.336/2 + 0.5 </a:t>
            </a:r>
          </a:p>
          <a:p>
            <a:r>
              <a:rPr lang="en-US" dirty="0">
                <a:highlight>
                  <a:srgbClr val="FFFF00"/>
                </a:highlight>
              </a:rPr>
              <a:t>= 0.67</a:t>
            </a:r>
          </a:p>
        </p:txBody>
      </p:sp>
      <p:cxnSp>
        <p:nvCxnSpPr>
          <p:cNvPr id="7" name="Straight Arrow Connector 6">
            <a:extLst>
              <a:ext uri="{FF2B5EF4-FFF2-40B4-BE49-F238E27FC236}">
                <a16:creationId xmlns:a16="http://schemas.microsoft.com/office/drawing/2014/main" id="{A1D180C0-F4DE-3049-9A15-7F51227049A1}"/>
              </a:ext>
            </a:extLst>
          </p:cNvPr>
          <p:cNvCxnSpPr>
            <a:cxnSpLocks/>
          </p:cNvCxnSpPr>
          <p:nvPr/>
        </p:nvCxnSpPr>
        <p:spPr>
          <a:xfrm flipH="1">
            <a:off x="9498563" y="1275395"/>
            <a:ext cx="528592" cy="123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6615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39968B-0CEE-95F3-6B61-E7CC20C8459C}"/>
              </a:ext>
            </a:extLst>
          </p:cNvPr>
          <p:cNvSpPr>
            <a:spLocks noGrp="1"/>
          </p:cNvSpPr>
          <p:nvPr>
            <p:ph type="sldNum" sz="quarter" idx="12"/>
          </p:nvPr>
        </p:nvSpPr>
        <p:spPr/>
        <p:txBody>
          <a:bodyPr/>
          <a:lstStyle/>
          <a:p>
            <a:fld id="{16D16E31-E128-4556-899B-701A42963F24}" type="slidenum">
              <a:rPr lang="en-US" smtClean="0"/>
              <a:t>101</a:t>
            </a:fld>
            <a:endParaRPr lang="en-US" dirty="0"/>
          </a:p>
        </p:txBody>
      </p:sp>
      <p:pic>
        <p:nvPicPr>
          <p:cNvPr id="2050" name="Picture 2" descr="Plot object">
            <a:extLst>
              <a:ext uri="{FF2B5EF4-FFF2-40B4-BE49-F238E27FC236}">
                <a16:creationId xmlns:a16="http://schemas.microsoft.com/office/drawing/2014/main" id="{DD20AA2C-3D52-7F68-2F35-283E75CD1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0"/>
            <a:ext cx="964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2F0638-BC20-5844-8EAB-289B69AF7CF5}"/>
              </a:ext>
            </a:extLst>
          </p:cNvPr>
          <p:cNvSpPr txBox="1"/>
          <p:nvPr/>
        </p:nvSpPr>
        <p:spPr>
          <a:xfrm>
            <a:off x="3201798" y="47409"/>
            <a:ext cx="5788404" cy="523220"/>
          </a:xfrm>
          <a:prstGeom prst="rect">
            <a:avLst/>
          </a:prstGeom>
          <a:noFill/>
        </p:spPr>
        <p:txBody>
          <a:bodyPr wrap="square" rtlCol="0">
            <a:spAutoFit/>
          </a:bodyPr>
          <a:lstStyle/>
          <a:p>
            <a:r>
              <a:rPr lang="en-US" sz="2800" dirty="0"/>
              <a:t>Variable Importance of the final model</a:t>
            </a:r>
          </a:p>
        </p:txBody>
      </p:sp>
      <p:sp>
        <p:nvSpPr>
          <p:cNvPr id="4" name="Oval 3">
            <a:extLst>
              <a:ext uri="{FF2B5EF4-FFF2-40B4-BE49-F238E27FC236}">
                <a16:creationId xmlns:a16="http://schemas.microsoft.com/office/drawing/2014/main" id="{A6377E35-94E6-D5A0-E579-794CFA10CB3F}"/>
              </a:ext>
            </a:extLst>
          </p:cNvPr>
          <p:cNvSpPr/>
          <p:nvPr/>
        </p:nvSpPr>
        <p:spPr>
          <a:xfrm>
            <a:off x="9192788" y="5690679"/>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C29672DF-1AE2-CC05-C55B-50B2F9A70F5F}"/>
              </a:ext>
            </a:extLst>
          </p:cNvPr>
          <p:cNvSpPr/>
          <p:nvPr/>
        </p:nvSpPr>
        <p:spPr>
          <a:xfrm>
            <a:off x="8714615" y="5405453"/>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4A1D460-935D-DACF-14CC-52AAB323482A}"/>
              </a:ext>
            </a:extLst>
          </p:cNvPr>
          <p:cNvSpPr/>
          <p:nvPr/>
        </p:nvSpPr>
        <p:spPr>
          <a:xfrm>
            <a:off x="4352340" y="5187340"/>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53EB323-8BDB-8582-A823-1C31E7AAB8E0}"/>
              </a:ext>
            </a:extLst>
          </p:cNvPr>
          <p:cNvSpPr/>
          <p:nvPr/>
        </p:nvSpPr>
        <p:spPr>
          <a:xfrm>
            <a:off x="4000002" y="4893725"/>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848A7A8-EF4C-5857-2795-17083699150F}"/>
              </a:ext>
            </a:extLst>
          </p:cNvPr>
          <p:cNvSpPr/>
          <p:nvPr/>
        </p:nvSpPr>
        <p:spPr>
          <a:xfrm>
            <a:off x="3736998" y="4608499"/>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EEAA370-A379-CD24-1EF3-DB2404A8EA8D}"/>
              </a:ext>
            </a:extLst>
          </p:cNvPr>
          <p:cNvSpPr txBox="1"/>
          <p:nvPr/>
        </p:nvSpPr>
        <p:spPr>
          <a:xfrm>
            <a:off x="5368954" y="2602017"/>
            <a:ext cx="3345661" cy="2862322"/>
          </a:xfrm>
          <a:prstGeom prst="rect">
            <a:avLst/>
          </a:prstGeom>
          <a:noFill/>
        </p:spPr>
        <p:txBody>
          <a:bodyPr wrap="square" rtlCol="0">
            <a:spAutoFit/>
          </a:bodyPr>
          <a:lstStyle/>
          <a:p>
            <a:r>
              <a:rPr lang="en-US" dirty="0">
                <a:highlight>
                  <a:srgbClr val="FFFF00"/>
                </a:highlight>
              </a:rPr>
              <a:t>Many variables have categories with a very low N such as “discharge_disposition_id”. It is unclear if this has categories that would make the variable look more important than it is such as a discharge disposition of death. Those have a 0.0 chance of readmission, AUC rewards predicting 0 as well as 1. </a:t>
            </a:r>
          </a:p>
        </p:txBody>
      </p:sp>
    </p:spTree>
    <p:extLst>
      <p:ext uri="{BB962C8B-B14F-4D97-AF65-F5344CB8AC3E}">
        <p14:creationId xmlns:p14="http://schemas.microsoft.com/office/powerpoint/2010/main" val="6650717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E42E92-4636-A1E6-BF00-13B5F54CAE78}"/>
              </a:ext>
            </a:extLst>
          </p:cNvPr>
          <p:cNvSpPr>
            <a:spLocks noGrp="1"/>
          </p:cNvSpPr>
          <p:nvPr>
            <p:ph type="sldNum" sz="quarter" idx="12"/>
          </p:nvPr>
        </p:nvSpPr>
        <p:spPr/>
        <p:txBody>
          <a:bodyPr/>
          <a:lstStyle/>
          <a:p>
            <a:fld id="{16D16E31-E128-4556-899B-701A42963F24}" type="slidenum">
              <a:rPr lang="en-US" smtClean="0"/>
              <a:t>102</a:t>
            </a:fld>
            <a:endParaRPr lang="en-US" dirty="0"/>
          </a:p>
        </p:txBody>
      </p:sp>
      <p:pic>
        <p:nvPicPr>
          <p:cNvPr id="6148" name="Picture 4" descr="Plot object">
            <a:extLst>
              <a:ext uri="{FF2B5EF4-FFF2-40B4-BE49-F238E27FC236}">
                <a16:creationId xmlns:a16="http://schemas.microsoft.com/office/drawing/2014/main" id="{E61183D8-DFFE-CB3B-94A5-EB7CF424E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8" y="0"/>
            <a:ext cx="8442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7CFA6F-1026-A584-E183-5C9A97EFF799}"/>
              </a:ext>
            </a:extLst>
          </p:cNvPr>
          <p:cNvSpPr txBox="1"/>
          <p:nvPr/>
        </p:nvSpPr>
        <p:spPr>
          <a:xfrm>
            <a:off x="3330429" y="872455"/>
            <a:ext cx="3540154" cy="1200329"/>
          </a:xfrm>
          <a:prstGeom prst="rect">
            <a:avLst/>
          </a:prstGeom>
          <a:noFill/>
        </p:spPr>
        <p:txBody>
          <a:bodyPr wrap="square" rtlCol="0">
            <a:spAutoFit/>
          </a:bodyPr>
          <a:lstStyle/>
          <a:p>
            <a:r>
              <a:rPr lang="en-US" dirty="0">
                <a:highlight>
                  <a:srgbClr val="FFFF00"/>
                </a:highlight>
              </a:rPr>
              <a:t>A traditional approach to setting a threshold is using the rate of 30-day readmissions. Here we select a probability of 0.109.</a:t>
            </a:r>
          </a:p>
        </p:txBody>
      </p:sp>
      <p:sp>
        <p:nvSpPr>
          <p:cNvPr id="4" name="TextBox 3">
            <a:extLst>
              <a:ext uri="{FF2B5EF4-FFF2-40B4-BE49-F238E27FC236}">
                <a16:creationId xmlns:a16="http://schemas.microsoft.com/office/drawing/2014/main" id="{76E7D84E-3165-CFE6-503D-54AD34754EBC}"/>
              </a:ext>
            </a:extLst>
          </p:cNvPr>
          <p:cNvSpPr txBox="1"/>
          <p:nvPr/>
        </p:nvSpPr>
        <p:spPr>
          <a:xfrm>
            <a:off x="3330429" y="4330117"/>
            <a:ext cx="3540154" cy="923330"/>
          </a:xfrm>
          <a:prstGeom prst="rect">
            <a:avLst/>
          </a:prstGeom>
          <a:noFill/>
        </p:spPr>
        <p:txBody>
          <a:bodyPr wrap="square" rtlCol="0">
            <a:spAutoFit/>
          </a:bodyPr>
          <a:lstStyle/>
          <a:p>
            <a:r>
              <a:rPr lang="en-US" dirty="0">
                <a:highlight>
                  <a:srgbClr val="00FFFF"/>
                </a:highlight>
              </a:rPr>
              <a:t>Our AUC or C-statistic is 0.63 which is close to the validated model of 0.67. </a:t>
            </a:r>
          </a:p>
        </p:txBody>
      </p:sp>
      <p:sp>
        <p:nvSpPr>
          <p:cNvPr id="5" name="TextBox 4">
            <a:extLst>
              <a:ext uri="{FF2B5EF4-FFF2-40B4-BE49-F238E27FC236}">
                <a16:creationId xmlns:a16="http://schemas.microsoft.com/office/drawing/2014/main" id="{F499AA8E-DC48-064E-7660-794BCC951205}"/>
              </a:ext>
            </a:extLst>
          </p:cNvPr>
          <p:cNvSpPr txBox="1"/>
          <p:nvPr/>
        </p:nvSpPr>
        <p:spPr>
          <a:xfrm>
            <a:off x="218114" y="285226"/>
            <a:ext cx="1656723" cy="1200329"/>
          </a:xfrm>
          <a:prstGeom prst="rect">
            <a:avLst/>
          </a:prstGeom>
          <a:noFill/>
        </p:spPr>
        <p:txBody>
          <a:bodyPr wrap="square" rtlCol="0">
            <a:spAutoFit/>
          </a:bodyPr>
          <a:lstStyle/>
          <a:p>
            <a:r>
              <a:rPr lang="en-US" sz="2400" b="1" dirty="0">
                <a:solidFill>
                  <a:srgbClr val="00B0F0"/>
                </a:solidFill>
              </a:rPr>
              <a:t>Putting the model into production</a:t>
            </a:r>
          </a:p>
        </p:txBody>
      </p:sp>
    </p:spTree>
    <p:extLst>
      <p:ext uri="{BB962C8B-B14F-4D97-AF65-F5344CB8AC3E}">
        <p14:creationId xmlns:p14="http://schemas.microsoft.com/office/powerpoint/2010/main" val="1184262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8CE928-B359-9118-8591-9BD82C852C19}"/>
              </a:ext>
            </a:extLst>
          </p:cNvPr>
          <p:cNvSpPr>
            <a:spLocks noGrp="1"/>
          </p:cNvSpPr>
          <p:nvPr>
            <p:ph type="sldNum" sz="quarter" idx="12"/>
          </p:nvPr>
        </p:nvSpPr>
        <p:spPr/>
        <p:txBody>
          <a:bodyPr/>
          <a:lstStyle/>
          <a:p>
            <a:fld id="{16D16E31-E128-4556-899B-701A42963F24}" type="slidenum">
              <a:rPr lang="en-US" smtClean="0"/>
              <a:t>103</a:t>
            </a:fld>
            <a:endParaRPr lang="en-US" dirty="0"/>
          </a:p>
        </p:txBody>
      </p:sp>
      <p:pic>
        <p:nvPicPr>
          <p:cNvPr id="5124" name="Picture 4" descr="Plot object">
            <a:extLst>
              <a:ext uri="{FF2B5EF4-FFF2-40B4-BE49-F238E27FC236}">
                <a16:creationId xmlns:a16="http://schemas.microsoft.com/office/drawing/2014/main" id="{391AE443-10E2-45A6-E49E-120DA9FB0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8" y="0"/>
            <a:ext cx="8442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12A9A6-64B8-1B6D-FA9B-D1DBB145EF4F}"/>
              </a:ext>
            </a:extLst>
          </p:cNvPr>
          <p:cNvSpPr txBox="1"/>
          <p:nvPr/>
        </p:nvSpPr>
        <p:spPr>
          <a:xfrm>
            <a:off x="3330429" y="872455"/>
            <a:ext cx="3540154" cy="923330"/>
          </a:xfrm>
          <a:prstGeom prst="rect">
            <a:avLst/>
          </a:prstGeom>
          <a:noFill/>
        </p:spPr>
        <p:txBody>
          <a:bodyPr wrap="square" rtlCol="0">
            <a:spAutoFit/>
          </a:bodyPr>
          <a:lstStyle/>
          <a:p>
            <a:r>
              <a:rPr lang="en-US" dirty="0">
                <a:highlight>
                  <a:srgbClr val="FFFF00"/>
                </a:highlight>
              </a:rPr>
              <a:t>We can also set a more aggressive target. We select a probability of 0.083. Our AUC = 0.61.</a:t>
            </a:r>
          </a:p>
        </p:txBody>
      </p:sp>
      <p:sp>
        <p:nvSpPr>
          <p:cNvPr id="4" name="TextBox 3">
            <a:extLst>
              <a:ext uri="{FF2B5EF4-FFF2-40B4-BE49-F238E27FC236}">
                <a16:creationId xmlns:a16="http://schemas.microsoft.com/office/drawing/2014/main" id="{EFFB3649-229E-F4B2-1C66-5B8112A6FC2D}"/>
              </a:ext>
            </a:extLst>
          </p:cNvPr>
          <p:cNvSpPr txBox="1"/>
          <p:nvPr/>
        </p:nvSpPr>
        <p:spPr>
          <a:xfrm>
            <a:off x="3330429" y="4330117"/>
            <a:ext cx="3942826" cy="1477328"/>
          </a:xfrm>
          <a:prstGeom prst="rect">
            <a:avLst/>
          </a:prstGeom>
          <a:noFill/>
        </p:spPr>
        <p:txBody>
          <a:bodyPr wrap="square" rtlCol="0">
            <a:spAutoFit/>
          </a:bodyPr>
          <a:lstStyle/>
          <a:p>
            <a:r>
              <a:rPr lang="en-US" dirty="0">
                <a:highlight>
                  <a:srgbClr val="00FFFF"/>
                </a:highlight>
              </a:rPr>
              <a:t>We have improved our identification of patients that have a readmission but at the cost of having more False-Positives. We must consider how much catching a readmission is “worth it”.</a:t>
            </a:r>
          </a:p>
        </p:txBody>
      </p:sp>
      <p:sp>
        <p:nvSpPr>
          <p:cNvPr id="5" name="TextBox 4">
            <a:extLst>
              <a:ext uri="{FF2B5EF4-FFF2-40B4-BE49-F238E27FC236}">
                <a16:creationId xmlns:a16="http://schemas.microsoft.com/office/drawing/2014/main" id="{91818558-41CD-DE28-1294-71BD209E4997}"/>
              </a:ext>
            </a:extLst>
          </p:cNvPr>
          <p:cNvSpPr txBox="1"/>
          <p:nvPr/>
        </p:nvSpPr>
        <p:spPr>
          <a:xfrm>
            <a:off x="218114" y="285226"/>
            <a:ext cx="1728132" cy="1200329"/>
          </a:xfrm>
          <a:prstGeom prst="rect">
            <a:avLst/>
          </a:prstGeom>
          <a:noFill/>
        </p:spPr>
        <p:txBody>
          <a:bodyPr wrap="square" rtlCol="0">
            <a:spAutoFit/>
          </a:bodyPr>
          <a:lstStyle/>
          <a:p>
            <a:r>
              <a:rPr lang="en-US" sz="2400" b="1" dirty="0">
                <a:solidFill>
                  <a:srgbClr val="00B0F0"/>
                </a:solidFill>
              </a:rPr>
              <a:t>Considering another threshold</a:t>
            </a:r>
          </a:p>
        </p:txBody>
      </p:sp>
    </p:spTree>
    <p:extLst>
      <p:ext uri="{BB962C8B-B14F-4D97-AF65-F5344CB8AC3E}">
        <p14:creationId xmlns:p14="http://schemas.microsoft.com/office/powerpoint/2010/main" val="6863656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0877-6F28-4D58-BBF7-BA0A46A315FD}"/>
              </a:ext>
            </a:extLst>
          </p:cNvPr>
          <p:cNvSpPr>
            <a:spLocks noGrp="1"/>
          </p:cNvSpPr>
          <p:nvPr>
            <p:ph type="title"/>
          </p:nvPr>
        </p:nvSpPr>
        <p:spPr/>
        <p:txBody>
          <a:bodyPr>
            <a:normAutofit/>
          </a:bodyPr>
          <a:lstStyle/>
          <a:p>
            <a:r>
              <a:rPr lang="en-US" u="sng" dirty="0"/>
              <a:t>Decision Curve Analysis</a:t>
            </a:r>
            <a:r>
              <a:rPr lang="en-US" dirty="0"/>
              <a:t>: Considerations in predicting outcomes</a:t>
            </a:r>
          </a:p>
        </p:txBody>
      </p:sp>
      <p:sp>
        <p:nvSpPr>
          <p:cNvPr id="3" name="Content Placeholder 2">
            <a:extLst>
              <a:ext uri="{FF2B5EF4-FFF2-40B4-BE49-F238E27FC236}">
                <a16:creationId xmlns:a16="http://schemas.microsoft.com/office/drawing/2014/main" id="{7D2E65C9-6AD0-44FD-9344-8D8413E7C756}"/>
              </a:ext>
            </a:extLst>
          </p:cNvPr>
          <p:cNvSpPr>
            <a:spLocks noGrp="1"/>
          </p:cNvSpPr>
          <p:nvPr>
            <p:ph idx="1"/>
          </p:nvPr>
        </p:nvSpPr>
        <p:spPr>
          <a:xfrm>
            <a:off x="692459" y="1596188"/>
            <a:ext cx="10750858" cy="5261811"/>
          </a:xfrm>
        </p:spPr>
        <p:txBody>
          <a:bodyPr>
            <a:normAutofit/>
          </a:bodyPr>
          <a:lstStyle/>
          <a:p>
            <a:r>
              <a:rPr lang="en-US" u="sng" dirty="0"/>
              <a:t>Potential benefits</a:t>
            </a:r>
            <a:r>
              <a:rPr lang="en-US" dirty="0"/>
              <a:t>: Predictive models and assessment scales can identify those likely or unlikely to have an extended length of stay, fall, 30-day readmission, etc.</a:t>
            </a:r>
          </a:p>
          <a:p>
            <a:r>
              <a:rPr lang="en-US" u="sng" dirty="0"/>
              <a:t>Cost of interventions</a:t>
            </a:r>
            <a:r>
              <a:rPr lang="en-US" dirty="0"/>
              <a:t> (time, money, quality of life, etc.): When deciding on using predictions or scales, we must consider how costly interventions are (e.g., 10% cutoff: “preventing 1 readmission is worth the cost of intervening on 9 patients who wouldn’t be readmitted”).</a:t>
            </a:r>
          </a:p>
          <a:p>
            <a:r>
              <a:rPr lang="en-US" u="sng" dirty="0"/>
              <a:t>See Vickers, 2019. </a:t>
            </a:r>
            <a:endParaRPr lang="en-US" dirty="0"/>
          </a:p>
        </p:txBody>
      </p:sp>
      <p:sp>
        <p:nvSpPr>
          <p:cNvPr id="4" name="Slide Number Placeholder 3">
            <a:extLst>
              <a:ext uri="{FF2B5EF4-FFF2-40B4-BE49-F238E27FC236}">
                <a16:creationId xmlns:a16="http://schemas.microsoft.com/office/drawing/2014/main" id="{3B16DD39-BAFC-4793-A365-E179B3B44BCB}"/>
              </a:ext>
            </a:extLst>
          </p:cNvPr>
          <p:cNvSpPr>
            <a:spLocks noGrp="1"/>
          </p:cNvSpPr>
          <p:nvPr>
            <p:ph type="sldNum" sz="quarter" idx="12"/>
          </p:nvPr>
        </p:nvSpPr>
        <p:spPr/>
        <p:txBody>
          <a:bodyPr/>
          <a:lstStyle/>
          <a:p>
            <a:fld id="{35032509-D289-4CC9-8A27-14E47DC64BC2}" type="slidenum">
              <a:rPr lang="en-US" smtClean="0"/>
              <a:t>104</a:t>
            </a:fld>
            <a:endParaRPr lang="en-US" dirty="0"/>
          </a:p>
        </p:txBody>
      </p:sp>
      <p:sp>
        <p:nvSpPr>
          <p:cNvPr id="5" name="TextBox 4">
            <a:hlinkClick r:id="rId3" action="ppaction://hlinksldjump"/>
            <a:extLst>
              <a:ext uri="{FF2B5EF4-FFF2-40B4-BE49-F238E27FC236}">
                <a16:creationId xmlns:a16="http://schemas.microsoft.com/office/drawing/2014/main" id="{3657DD6A-C778-8607-E8E2-338705935131}"/>
              </a:ext>
            </a:extLst>
          </p:cNvPr>
          <p:cNvSpPr txBox="1"/>
          <p:nvPr/>
        </p:nvSpPr>
        <p:spPr>
          <a:xfrm>
            <a:off x="3465638" y="5525353"/>
            <a:ext cx="4285790" cy="830997"/>
          </a:xfrm>
          <a:prstGeom prst="rect">
            <a:avLst/>
          </a:prstGeom>
          <a:noFill/>
        </p:spPr>
        <p:txBody>
          <a:bodyPr wrap="square" rtlCol="0">
            <a:spAutoFit/>
          </a:bodyPr>
          <a:lstStyle/>
          <a:p>
            <a:r>
              <a:rPr lang="en-US" sz="2400" dirty="0">
                <a:solidFill>
                  <a:schemeClr val="bg1"/>
                </a:solidFill>
                <a:highlight>
                  <a:srgbClr val="800080"/>
                </a:highlight>
              </a:rPr>
              <a:t>CLICK THIS LINK to learn more about “Decision Curve Analysis”</a:t>
            </a:r>
          </a:p>
        </p:txBody>
      </p:sp>
    </p:spTree>
    <p:extLst>
      <p:ext uri="{BB962C8B-B14F-4D97-AF65-F5344CB8AC3E}">
        <p14:creationId xmlns:p14="http://schemas.microsoft.com/office/powerpoint/2010/main" val="27058008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B46C-BB67-4198-8271-2D107EB77B67}"/>
              </a:ext>
            </a:extLst>
          </p:cNvPr>
          <p:cNvSpPr>
            <a:spLocks noGrp="1"/>
          </p:cNvSpPr>
          <p:nvPr>
            <p:ph type="title"/>
          </p:nvPr>
        </p:nvSpPr>
        <p:spPr/>
        <p:txBody>
          <a:bodyPr>
            <a:normAutofit/>
          </a:bodyPr>
          <a:lstStyle/>
          <a:p>
            <a:r>
              <a:rPr lang="en-US" dirty="0"/>
              <a:t>What is a Decision Curve Analysis? (see Vickers, 2019)</a:t>
            </a:r>
          </a:p>
        </p:txBody>
      </p:sp>
      <p:sp>
        <p:nvSpPr>
          <p:cNvPr id="3" name="Content Placeholder 2">
            <a:extLst>
              <a:ext uri="{FF2B5EF4-FFF2-40B4-BE49-F238E27FC236}">
                <a16:creationId xmlns:a16="http://schemas.microsoft.com/office/drawing/2014/main" id="{89CDDFC4-A09C-412C-A28D-EA936A9D8C2F}"/>
              </a:ext>
            </a:extLst>
          </p:cNvPr>
          <p:cNvSpPr>
            <a:spLocks noGrp="1"/>
          </p:cNvSpPr>
          <p:nvPr>
            <p:ph idx="1"/>
          </p:nvPr>
        </p:nvSpPr>
        <p:spPr>
          <a:xfrm>
            <a:off x="838200" y="1825624"/>
            <a:ext cx="10515600" cy="4948037"/>
          </a:xfrm>
        </p:spPr>
        <p:txBody>
          <a:bodyPr/>
          <a:lstStyle/>
          <a:p>
            <a:r>
              <a:rPr lang="en-US" dirty="0"/>
              <a:t>A decision analysis allows us to determine the </a:t>
            </a:r>
            <a:r>
              <a:rPr lang="en-US" u="sng" dirty="0"/>
              <a:t>optimal cutoff</a:t>
            </a:r>
            <a:r>
              <a:rPr lang="en-US" dirty="0"/>
              <a:t> in which we intervene based on our predictive model or assessment scale.</a:t>
            </a:r>
          </a:p>
          <a:p>
            <a:r>
              <a:rPr lang="en-US" dirty="0"/>
              <a:t>For outcomes with high risk to life, we may set a lower cutoff. We may also set low cutoffs if the intervention costs are very minimal (i.e., </a:t>
            </a:r>
            <a:r>
              <a:rPr lang="en-US" u="sng" dirty="0"/>
              <a:t>we compare cost and benefit</a:t>
            </a:r>
            <a:r>
              <a:rPr lang="en-US" dirty="0"/>
              <a:t>).</a:t>
            </a:r>
          </a:p>
          <a:p>
            <a:r>
              <a:rPr lang="en-US" dirty="0"/>
              <a:t>For rare events with expensive interventions, there can be more opportunity for savings by </a:t>
            </a:r>
            <a:r>
              <a:rPr lang="en-US" u="sng" dirty="0"/>
              <a:t>identifying those with low risks</a:t>
            </a:r>
            <a:r>
              <a:rPr lang="en-US" dirty="0"/>
              <a:t> (e.g., falls) so we can avoid unnecessary interventions.</a:t>
            </a:r>
          </a:p>
          <a:p>
            <a:r>
              <a:rPr lang="en-US" dirty="0"/>
              <a:t>DAs can guide us in how we balance the costs for preventing an outcome compared to the cost of interventions for those who never would have the outcome (e.g., </a:t>
            </a:r>
            <a:r>
              <a:rPr lang="en-US" u="sng" dirty="0"/>
              <a:t>1 readmission = 9 non-readmits</a:t>
            </a:r>
            <a:r>
              <a:rPr lang="en-US" dirty="0"/>
              <a:t>) .</a:t>
            </a:r>
          </a:p>
        </p:txBody>
      </p:sp>
      <p:sp>
        <p:nvSpPr>
          <p:cNvPr id="4" name="Slide Number Placeholder 3">
            <a:extLst>
              <a:ext uri="{FF2B5EF4-FFF2-40B4-BE49-F238E27FC236}">
                <a16:creationId xmlns:a16="http://schemas.microsoft.com/office/drawing/2014/main" id="{2CBC35EB-23DE-42BC-9475-56DA2AC1B11D}"/>
              </a:ext>
            </a:extLst>
          </p:cNvPr>
          <p:cNvSpPr>
            <a:spLocks noGrp="1"/>
          </p:cNvSpPr>
          <p:nvPr>
            <p:ph type="sldNum" sz="quarter" idx="12"/>
          </p:nvPr>
        </p:nvSpPr>
        <p:spPr/>
        <p:txBody>
          <a:bodyPr/>
          <a:lstStyle/>
          <a:p>
            <a:fld id="{35032509-D289-4CC9-8A27-14E47DC64BC2}" type="slidenum">
              <a:rPr lang="en-US" smtClean="0"/>
              <a:t>105</a:t>
            </a:fld>
            <a:endParaRPr lang="en-US" dirty="0"/>
          </a:p>
        </p:txBody>
      </p:sp>
    </p:spTree>
    <p:extLst>
      <p:ext uri="{BB962C8B-B14F-4D97-AF65-F5344CB8AC3E}">
        <p14:creationId xmlns:p14="http://schemas.microsoft.com/office/powerpoint/2010/main" val="4060184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FC99D6-C6D5-B897-747B-8F2C72307DF5}"/>
              </a:ext>
            </a:extLst>
          </p:cNvPr>
          <p:cNvSpPr>
            <a:spLocks noGrp="1"/>
          </p:cNvSpPr>
          <p:nvPr>
            <p:ph type="sldNum" sz="quarter" idx="12"/>
          </p:nvPr>
        </p:nvSpPr>
        <p:spPr/>
        <p:txBody>
          <a:bodyPr/>
          <a:lstStyle/>
          <a:p>
            <a:fld id="{16D16E31-E128-4556-899B-701A42963F24}" type="slidenum">
              <a:rPr lang="en-US" smtClean="0"/>
              <a:t>106</a:t>
            </a:fld>
            <a:endParaRPr lang="en-US" dirty="0"/>
          </a:p>
        </p:txBody>
      </p:sp>
      <p:pic>
        <p:nvPicPr>
          <p:cNvPr id="8194" name="Picture 2" descr="Plot object">
            <a:extLst>
              <a:ext uri="{FF2B5EF4-FFF2-40B4-BE49-F238E27FC236}">
                <a16:creationId xmlns:a16="http://schemas.microsoft.com/office/drawing/2014/main" id="{3BFDFF25-4A46-1E92-3377-0A4BFCD15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8" y="0"/>
            <a:ext cx="8442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F81CB5-5D03-35E9-1A81-B77128A1CB8D}"/>
              </a:ext>
            </a:extLst>
          </p:cNvPr>
          <p:cNvSpPr txBox="1"/>
          <p:nvPr/>
        </p:nvSpPr>
        <p:spPr>
          <a:xfrm>
            <a:off x="6018054" y="2162513"/>
            <a:ext cx="4039340" cy="2308324"/>
          </a:xfrm>
          <a:prstGeom prst="rect">
            <a:avLst/>
          </a:prstGeom>
          <a:noFill/>
        </p:spPr>
        <p:txBody>
          <a:bodyPr wrap="square" rtlCol="0">
            <a:spAutoFit/>
          </a:bodyPr>
          <a:lstStyle/>
          <a:p>
            <a:r>
              <a:rPr lang="en-US" dirty="0">
                <a:highlight>
                  <a:srgbClr val="00FFFF"/>
                </a:highlight>
              </a:rPr>
              <a:t>A net benefit of 0.0426 indicates that the difference between our true-positives and false-positives will be finding about 4 to 5 more true positives per 100 patients using a cutoff of Readmission = 0.083.</a:t>
            </a:r>
          </a:p>
          <a:p>
            <a:r>
              <a:rPr lang="en-US" dirty="0">
                <a:highlight>
                  <a:srgbClr val="00FFFF"/>
                </a:highlight>
              </a:rPr>
              <a:t> </a:t>
            </a:r>
          </a:p>
          <a:p>
            <a:r>
              <a:rPr lang="en-US" dirty="0">
                <a:highlight>
                  <a:srgbClr val="00FFFF"/>
                </a:highlight>
              </a:rPr>
              <a:t>Using a cutoff of 0.109 yields a net benefit of .029.</a:t>
            </a:r>
          </a:p>
        </p:txBody>
      </p:sp>
      <p:sp>
        <p:nvSpPr>
          <p:cNvPr id="4" name="TextBox 3">
            <a:extLst>
              <a:ext uri="{FF2B5EF4-FFF2-40B4-BE49-F238E27FC236}">
                <a16:creationId xmlns:a16="http://schemas.microsoft.com/office/drawing/2014/main" id="{9A7B9FCE-5048-16C2-8F26-A98F4C8262B6}"/>
              </a:ext>
            </a:extLst>
          </p:cNvPr>
          <p:cNvSpPr txBox="1"/>
          <p:nvPr/>
        </p:nvSpPr>
        <p:spPr>
          <a:xfrm>
            <a:off x="0" y="3995678"/>
            <a:ext cx="1792623" cy="2862322"/>
          </a:xfrm>
          <a:prstGeom prst="rect">
            <a:avLst/>
          </a:prstGeom>
          <a:noFill/>
        </p:spPr>
        <p:txBody>
          <a:bodyPr wrap="square" rtlCol="0">
            <a:spAutoFit/>
          </a:bodyPr>
          <a:lstStyle/>
          <a:p>
            <a:r>
              <a:rPr lang="en-US" sz="2000" dirty="0">
                <a:highlight>
                  <a:srgbClr val="FFFF00"/>
                </a:highlight>
              </a:rPr>
              <a:t>The X-axis has the percentiles of the predicted scores (e.g., the dashed line ranges from the 5</a:t>
            </a:r>
            <a:r>
              <a:rPr lang="en-US" sz="2000" baseline="30000" dirty="0">
                <a:highlight>
                  <a:srgbClr val="FFFF00"/>
                </a:highlight>
              </a:rPr>
              <a:t>th -</a:t>
            </a:r>
            <a:r>
              <a:rPr lang="en-US" sz="2000" dirty="0">
                <a:highlight>
                  <a:srgbClr val="FFFF00"/>
                </a:highlight>
              </a:rPr>
              <a:t>95</a:t>
            </a:r>
            <a:r>
              <a:rPr lang="en-US" sz="2000" baseline="30000" dirty="0">
                <a:highlight>
                  <a:srgbClr val="FFFF00"/>
                </a:highlight>
              </a:rPr>
              <a:t>th</a:t>
            </a:r>
            <a:r>
              <a:rPr lang="en-US" sz="2000" dirty="0">
                <a:highlight>
                  <a:srgbClr val="FFFF00"/>
                </a:highlight>
              </a:rPr>
              <a:t> percentiles). </a:t>
            </a:r>
          </a:p>
        </p:txBody>
      </p:sp>
      <p:pic>
        <p:nvPicPr>
          <p:cNvPr id="6" name="Picture 5">
            <a:extLst>
              <a:ext uri="{FF2B5EF4-FFF2-40B4-BE49-F238E27FC236}">
                <a16:creationId xmlns:a16="http://schemas.microsoft.com/office/drawing/2014/main" id="{06586CD3-D51C-71B1-45D5-561B58CEC990}"/>
              </a:ext>
            </a:extLst>
          </p:cNvPr>
          <p:cNvPicPr>
            <a:picLocks noChangeAspect="1"/>
          </p:cNvPicPr>
          <p:nvPr/>
        </p:nvPicPr>
        <p:blipFill>
          <a:blip r:embed="rId3"/>
          <a:stretch>
            <a:fillRect/>
          </a:stretch>
        </p:blipFill>
        <p:spPr>
          <a:xfrm>
            <a:off x="2379415" y="557749"/>
            <a:ext cx="5772150" cy="809625"/>
          </a:xfrm>
          <a:prstGeom prst="rect">
            <a:avLst/>
          </a:prstGeom>
        </p:spPr>
      </p:pic>
      <p:sp>
        <p:nvSpPr>
          <p:cNvPr id="7" name="Isosceles Triangle 6">
            <a:extLst>
              <a:ext uri="{FF2B5EF4-FFF2-40B4-BE49-F238E27FC236}">
                <a16:creationId xmlns:a16="http://schemas.microsoft.com/office/drawing/2014/main" id="{AD6AAA5E-938C-DFFD-6F1E-8253443739B2}"/>
              </a:ext>
            </a:extLst>
          </p:cNvPr>
          <p:cNvSpPr/>
          <p:nvPr/>
        </p:nvSpPr>
        <p:spPr>
          <a:xfrm>
            <a:off x="4571783" y="6056851"/>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E38B66E6-2B2F-708E-5726-EBA3322002B1}"/>
              </a:ext>
            </a:extLst>
          </p:cNvPr>
          <p:cNvSpPr/>
          <p:nvPr/>
        </p:nvSpPr>
        <p:spPr>
          <a:xfrm>
            <a:off x="4178898" y="6056851"/>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64037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B6F3DB-8B23-198C-D659-1680C47A5C01}"/>
              </a:ext>
            </a:extLst>
          </p:cNvPr>
          <p:cNvSpPr>
            <a:spLocks noGrp="1"/>
          </p:cNvSpPr>
          <p:nvPr>
            <p:ph type="sldNum" sz="quarter" idx="12"/>
          </p:nvPr>
        </p:nvSpPr>
        <p:spPr/>
        <p:txBody>
          <a:bodyPr/>
          <a:lstStyle/>
          <a:p>
            <a:fld id="{16D16E31-E128-4556-899B-701A42963F24}" type="slidenum">
              <a:rPr lang="en-US" smtClean="0"/>
              <a:t>107</a:t>
            </a:fld>
            <a:endParaRPr lang="en-US" dirty="0"/>
          </a:p>
        </p:txBody>
      </p:sp>
      <p:pic>
        <p:nvPicPr>
          <p:cNvPr id="9218" name="Picture 2" descr="Plot object">
            <a:extLst>
              <a:ext uri="{FF2B5EF4-FFF2-40B4-BE49-F238E27FC236}">
                <a16:creationId xmlns:a16="http://schemas.microsoft.com/office/drawing/2014/main" id="{4429B393-C680-92F0-78D1-C6BA5234B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8" y="0"/>
            <a:ext cx="8442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3DF54C-AFB8-941D-4520-8CCD7F5ABB62}"/>
              </a:ext>
            </a:extLst>
          </p:cNvPr>
          <p:cNvSpPr txBox="1"/>
          <p:nvPr/>
        </p:nvSpPr>
        <p:spPr>
          <a:xfrm>
            <a:off x="2557488" y="583035"/>
            <a:ext cx="3844032" cy="1938992"/>
          </a:xfrm>
          <a:prstGeom prst="rect">
            <a:avLst/>
          </a:prstGeom>
          <a:noFill/>
        </p:spPr>
        <p:txBody>
          <a:bodyPr wrap="square" rtlCol="0">
            <a:spAutoFit/>
          </a:bodyPr>
          <a:lstStyle/>
          <a:p>
            <a:r>
              <a:rPr lang="en-US" sz="2000" dirty="0">
                <a:highlight>
                  <a:srgbClr val="FFFF00"/>
                </a:highlight>
              </a:rPr>
              <a:t>These are interventions avoided. We can avoid about 13 of 100 unnecessary interventions with a threshold of 0.083. But we can avoid 21 of 100 interventions with a threshold of 0.109. </a:t>
            </a:r>
          </a:p>
        </p:txBody>
      </p:sp>
      <p:sp>
        <p:nvSpPr>
          <p:cNvPr id="4" name="TextBox 3">
            <a:extLst>
              <a:ext uri="{FF2B5EF4-FFF2-40B4-BE49-F238E27FC236}">
                <a16:creationId xmlns:a16="http://schemas.microsoft.com/office/drawing/2014/main" id="{B86C2F64-8D54-FE11-1D74-24CBC3FCE48F}"/>
              </a:ext>
            </a:extLst>
          </p:cNvPr>
          <p:cNvSpPr txBox="1"/>
          <p:nvPr/>
        </p:nvSpPr>
        <p:spPr>
          <a:xfrm>
            <a:off x="5889072" y="3881250"/>
            <a:ext cx="4050960" cy="1938992"/>
          </a:xfrm>
          <a:prstGeom prst="rect">
            <a:avLst/>
          </a:prstGeom>
          <a:noFill/>
        </p:spPr>
        <p:txBody>
          <a:bodyPr wrap="square" rtlCol="0">
            <a:spAutoFit/>
          </a:bodyPr>
          <a:lstStyle/>
          <a:p>
            <a:r>
              <a:rPr lang="en-US" sz="2000" dirty="0">
                <a:highlight>
                  <a:srgbClr val="00FFFF"/>
                </a:highlight>
              </a:rPr>
              <a:t>The reason we can avoid more interventions with a higher threshold is that the model has a high specificity level and the majority of patients won’t have a predicted probability over the threshold. </a:t>
            </a:r>
          </a:p>
        </p:txBody>
      </p:sp>
      <p:sp>
        <p:nvSpPr>
          <p:cNvPr id="5" name="Isosceles Triangle 4">
            <a:extLst>
              <a:ext uri="{FF2B5EF4-FFF2-40B4-BE49-F238E27FC236}">
                <a16:creationId xmlns:a16="http://schemas.microsoft.com/office/drawing/2014/main" id="{D95B9676-E312-CF24-EC36-471D1EF57EE2}"/>
              </a:ext>
            </a:extLst>
          </p:cNvPr>
          <p:cNvSpPr/>
          <p:nvPr/>
        </p:nvSpPr>
        <p:spPr>
          <a:xfrm>
            <a:off x="4571783" y="6056851"/>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5783B215-C4C5-BB61-8DA2-9EAB799D36A9}"/>
              </a:ext>
            </a:extLst>
          </p:cNvPr>
          <p:cNvSpPr/>
          <p:nvPr/>
        </p:nvSpPr>
        <p:spPr>
          <a:xfrm>
            <a:off x="4178898" y="6056851"/>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1655E33-713E-8B95-65F5-EDDABEB17104}"/>
              </a:ext>
            </a:extLst>
          </p:cNvPr>
          <p:cNvSpPr txBox="1"/>
          <p:nvPr/>
        </p:nvSpPr>
        <p:spPr>
          <a:xfrm>
            <a:off x="7415053" y="495738"/>
            <a:ext cx="3844032" cy="1938992"/>
          </a:xfrm>
          <a:prstGeom prst="rect">
            <a:avLst/>
          </a:prstGeom>
          <a:noFill/>
        </p:spPr>
        <p:txBody>
          <a:bodyPr wrap="square" rtlCol="0">
            <a:spAutoFit/>
          </a:bodyPr>
          <a:lstStyle/>
          <a:p>
            <a:r>
              <a:rPr lang="en-US" sz="2000" dirty="0">
                <a:highlight>
                  <a:srgbClr val="FFFF00"/>
                </a:highlight>
              </a:rPr>
              <a:t>We need to weigh the cost/benefit of avoiding a readmission vs. the cost of the intervention. An automated call may have different considerations than a home care visit.</a:t>
            </a:r>
          </a:p>
        </p:txBody>
      </p:sp>
    </p:spTree>
    <p:extLst>
      <p:ext uri="{BB962C8B-B14F-4D97-AF65-F5344CB8AC3E}">
        <p14:creationId xmlns:p14="http://schemas.microsoft.com/office/powerpoint/2010/main" val="20755206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CF2AE-6AB8-639F-A4F1-5CC09556497E}"/>
              </a:ext>
            </a:extLst>
          </p:cNvPr>
          <p:cNvSpPr>
            <a:spLocks noGrp="1"/>
          </p:cNvSpPr>
          <p:nvPr>
            <p:ph type="sldNum" sz="quarter" idx="12"/>
          </p:nvPr>
        </p:nvSpPr>
        <p:spPr/>
        <p:txBody>
          <a:bodyPr/>
          <a:lstStyle/>
          <a:p>
            <a:fld id="{16D16E31-E128-4556-899B-701A42963F24}" type="slidenum">
              <a:rPr lang="en-US" smtClean="0"/>
              <a:t>108</a:t>
            </a:fld>
            <a:endParaRPr lang="en-US" dirty="0"/>
          </a:p>
        </p:txBody>
      </p:sp>
      <p:pic>
        <p:nvPicPr>
          <p:cNvPr id="11266" name="Picture 2" descr="Plot object">
            <a:extLst>
              <a:ext uri="{FF2B5EF4-FFF2-40B4-BE49-F238E27FC236}">
                <a16:creationId xmlns:a16="http://schemas.microsoft.com/office/drawing/2014/main" id="{3BC956EE-56ED-3C11-58F5-CD7E68127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8" y="0"/>
            <a:ext cx="8442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4411F0-57BF-4304-26F5-D2FE9B34EBCF}"/>
              </a:ext>
            </a:extLst>
          </p:cNvPr>
          <p:cNvSpPr txBox="1"/>
          <p:nvPr/>
        </p:nvSpPr>
        <p:spPr>
          <a:xfrm>
            <a:off x="3299355" y="1098873"/>
            <a:ext cx="4192013" cy="646331"/>
          </a:xfrm>
          <a:prstGeom prst="rect">
            <a:avLst/>
          </a:prstGeom>
          <a:noFill/>
        </p:spPr>
        <p:txBody>
          <a:bodyPr wrap="square" rtlCol="0">
            <a:spAutoFit/>
          </a:bodyPr>
          <a:lstStyle/>
          <a:p>
            <a:r>
              <a:rPr lang="en-US" dirty="0">
                <a:highlight>
                  <a:srgbClr val="FFFF00"/>
                </a:highlight>
              </a:rPr>
              <a:t>This plot shows the True-Positives (Sensitivity) on the same scale (see Y-axis). </a:t>
            </a:r>
          </a:p>
        </p:txBody>
      </p:sp>
      <p:sp>
        <p:nvSpPr>
          <p:cNvPr id="4" name="TextBox 3">
            <a:extLst>
              <a:ext uri="{FF2B5EF4-FFF2-40B4-BE49-F238E27FC236}">
                <a16:creationId xmlns:a16="http://schemas.microsoft.com/office/drawing/2014/main" id="{D027AEF3-450D-8A8E-E353-C87D61B50FE5}"/>
              </a:ext>
            </a:extLst>
          </p:cNvPr>
          <p:cNvSpPr txBox="1"/>
          <p:nvPr/>
        </p:nvSpPr>
        <p:spPr>
          <a:xfrm>
            <a:off x="3299355" y="4254531"/>
            <a:ext cx="4192013" cy="646331"/>
          </a:xfrm>
          <a:prstGeom prst="rect">
            <a:avLst/>
          </a:prstGeom>
          <a:noFill/>
        </p:spPr>
        <p:txBody>
          <a:bodyPr wrap="square" rtlCol="0">
            <a:spAutoFit/>
          </a:bodyPr>
          <a:lstStyle/>
          <a:p>
            <a:r>
              <a:rPr lang="en-US" dirty="0">
                <a:highlight>
                  <a:srgbClr val="FFFF00"/>
                </a:highlight>
              </a:rPr>
              <a:t>We can see there are far more patients that don’t have a readmission.</a:t>
            </a:r>
          </a:p>
        </p:txBody>
      </p:sp>
    </p:spTree>
    <p:extLst>
      <p:ext uri="{BB962C8B-B14F-4D97-AF65-F5344CB8AC3E}">
        <p14:creationId xmlns:p14="http://schemas.microsoft.com/office/powerpoint/2010/main" val="19814247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F211-173B-0593-DF9B-574EB5DCFCA7}"/>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62AF21E9-576C-E3DF-9391-83162C497CE8}"/>
              </a:ext>
            </a:extLst>
          </p:cNvPr>
          <p:cNvSpPr>
            <a:spLocks noGrp="1"/>
          </p:cNvSpPr>
          <p:nvPr>
            <p:ph type="body" idx="1"/>
          </p:nvPr>
        </p:nvSpPr>
        <p:spPr/>
        <p:txBody>
          <a:bodyPr/>
          <a:lstStyle/>
          <a:p>
            <a:r>
              <a:rPr lang="en-US" dirty="0"/>
              <a:t>Types OF STUDIES, 1- AND 2-TAILED HYPOTHESIS TESTS, COUNFOUNDING, MODEL VALIDATION, MODEL COMPARISON, AND REGRESSION STRATEGIES </a:t>
            </a:r>
          </a:p>
        </p:txBody>
      </p:sp>
      <p:sp>
        <p:nvSpPr>
          <p:cNvPr id="4" name="Slide Number Placeholder 3">
            <a:extLst>
              <a:ext uri="{FF2B5EF4-FFF2-40B4-BE49-F238E27FC236}">
                <a16:creationId xmlns:a16="http://schemas.microsoft.com/office/drawing/2014/main" id="{742CE7EE-A3D1-1894-7F84-2C50E8E04F6A}"/>
              </a:ext>
            </a:extLst>
          </p:cNvPr>
          <p:cNvSpPr>
            <a:spLocks noGrp="1"/>
          </p:cNvSpPr>
          <p:nvPr>
            <p:ph type="sldNum" sz="quarter" idx="12"/>
          </p:nvPr>
        </p:nvSpPr>
        <p:spPr/>
        <p:txBody>
          <a:bodyPr/>
          <a:lstStyle/>
          <a:p>
            <a:fld id="{16D16E31-E128-4556-899B-701A42963F24}" type="slidenum">
              <a:rPr lang="en-US" smtClean="0"/>
              <a:t>109</a:t>
            </a:fld>
            <a:endParaRPr lang="en-US" dirty="0"/>
          </a:p>
        </p:txBody>
      </p:sp>
    </p:spTree>
    <p:extLst>
      <p:ext uri="{BB962C8B-B14F-4D97-AF65-F5344CB8AC3E}">
        <p14:creationId xmlns:p14="http://schemas.microsoft.com/office/powerpoint/2010/main" val="170627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23A2-3EB2-66F1-2D9E-3374CA289858}"/>
              </a:ext>
            </a:extLst>
          </p:cNvPr>
          <p:cNvSpPr>
            <a:spLocks noGrp="1"/>
          </p:cNvSpPr>
          <p:nvPr>
            <p:ph type="title"/>
          </p:nvPr>
        </p:nvSpPr>
        <p:spPr/>
        <p:txBody>
          <a:bodyPr/>
          <a:lstStyle/>
          <a:p>
            <a:r>
              <a:rPr lang="en-US" dirty="0"/>
              <a:t>What is Logistic Regression?</a:t>
            </a:r>
          </a:p>
        </p:txBody>
      </p:sp>
      <p:sp>
        <p:nvSpPr>
          <p:cNvPr id="3" name="Content Placeholder 2">
            <a:extLst>
              <a:ext uri="{FF2B5EF4-FFF2-40B4-BE49-F238E27FC236}">
                <a16:creationId xmlns:a16="http://schemas.microsoft.com/office/drawing/2014/main" id="{A4DE2DA1-07F3-A832-2AE8-98F88E447330}"/>
              </a:ext>
            </a:extLst>
          </p:cNvPr>
          <p:cNvSpPr>
            <a:spLocks noGrp="1"/>
          </p:cNvSpPr>
          <p:nvPr>
            <p:ph idx="1"/>
          </p:nvPr>
        </p:nvSpPr>
        <p:spPr>
          <a:xfrm>
            <a:off x="1409350" y="1845734"/>
            <a:ext cx="9746330" cy="4023360"/>
          </a:xfrm>
        </p:spPr>
        <p:txBody>
          <a:bodyPr>
            <a:normAutofit/>
          </a:bodyPr>
          <a:lstStyle/>
          <a:p>
            <a:r>
              <a:rPr lang="en-US" dirty="0"/>
              <a:t>Logistic Regression is a method for estimating coefficients or parameters that describe the relationship between independent variables and dependent variables (or outcomes). </a:t>
            </a:r>
            <a:r>
              <a:rPr lang="en-US" b="1" i="1" dirty="0"/>
              <a:t>Rather than assuming all patients have a greater chance of readmission, we can test if there is a difference based on age</a:t>
            </a:r>
            <a:r>
              <a:rPr lang="en-US" dirty="0"/>
              <a:t>.</a:t>
            </a:r>
          </a:p>
          <a:p>
            <a:r>
              <a:rPr lang="en-US" dirty="0"/>
              <a:t>Logistic Regression is similar to Linear Regression. </a:t>
            </a:r>
          </a:p>
          <a:p>
            <a:r>
              <a:rPr lang="en-US" dirty="0"/>
              <a:t>How it differs is that logistic regression is a probability model. Because probabilities can be converted into odds, we also get Odds Ratios in our results.</a:t>
            </a:r>
          </a:p>
          <a:p>
            <a:r>
              <a:rPr lang="en-US" dirty="0">
                <a:solidFill>
                  <a:srgbClr val="FF0000"/>
                </a:solidFill>
              </a:rPr>
              <a:t>We develop a conceptual model: For example, it may look like this:</a:t>
            </a:r>
          </a:p>
          <a:p>
            <a:r>
              <a:rPr lang="en-US" dirty="0">
                <a:solidFill>
                  <a:srgbClr val="FF0000"/>
                </a:solidFill>
              </a:rPr>
              <a:t>              Hospital readmission = Age + Sex + Primary Diagnosis</a:t>
            </a:r>
          </a:p>
          <a:p>
            <a:r>
              <a:rPr lang="en-US" dirty="0"/>
              <a:t>Some variables may increase our chances while others decrease it.</a:t>
            </a:r>
          </a:p>
        </p:txBody>
      </p:sp>
      <p:sp>
        <p:nvSpPr>
          <p:cNvPr id="4" name="Slide Number Placeholder 3">
            <a:extLst>
              <a:ext uri="{FF2B5EF4-FFF2-40B4-BE49-F238E27FC236}">
                <a16:creationId xmlns:a16="http://schemas.microsoft.com/office/drawing/2014/main" id="{D26616E2-4550-6ADC-5EB8-3A8E181924B6}"/>
              </a:ext>
            </a:extLst>
          </p:cNvPr>
          <p:cNvSpPr>
            <a:spLocks noGrp="1"/>
          </p:cNvSpPr>
          <p:nvPr>
            <p:ph type="sldNum" sz="quarter" idx="12"/>
          </p:nvPr>
        </p:nvSpPr>
        <p:spPr/>
        <p:txBody>
          <a:bodyPr/>
          <a:lstStyle/>
          <a:p>
            <a:fld id="{16D16E31-E128-4556-899B-701A42963F24}" type="slidenum">
              <a:rPr lang="en-US" smtClean="0"/>
              <a:t>11</a:t>
            </a:fld>
            <a:endParaRPr lang="en-US" dirty="0"/>
          </a:p>
        </p:txBody>
      </p:sp>
    </p:spTree>
    <p:extLst>
      <p:ext uri="{BB962C8B-B14F-4D97-AF65-F5344CB8AC3E}">
        <p14:creationId xmlns:p14="http://schemas.microsoft.com/office/powerpoint/2010/main" val="20811692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5511-3FA3-70B7-CAE6-1ABB48FFEC0C}"/>
              </a:ext>
            </a:extLst>
          </p:cNvPr>
          <p:cNvSpPr>
            <a:spLocks noGrp="1"/>
          </p:cNvSpPr>
          <p:nvPr>
            <p:ph type="title"/>
          </p:nvPr>
        </p:nvSpPr>
        <p:spPr/>
        <p:txBody>
          <a:bodyPr/>
          <a:lstStyle/>
          <a:p>
            <a:r>
              <a:rPr lang="en-US" dirty="0"/>
              <a:t>Different types of studies (Rosner book)</a:t>
            </a:r>
          </a:p>
        </p:txBody>
      </p:sp>
      <p:pic>
        <p:nvPicPr>
          <p:cNvPr id="9" name="Content Placeholder 8">
            <a:extLst>
              <a:ext uri="{FF2B5EF4-FFF2-40B4-BE49-F238E27FC236}">
                <a16:creationId xmlns:a16="http://schemas.microsoft.com/office/drawing/2014/main" id="{92F00F2E-E217-837C-077B-D1F6F864FD41}"/>
              </a:ext>
            </a:extLst>
          </p:cNvPr>
          <p:cNvPicPr>
            <a:picLocks noGrp="1" noChangeAspect="1"/>
          </p:cNvPicPr>
          <p:nvPr>
            <p:ph idx="1"/>
          </p:nvPr>
        </p:nvPicPr>
        <p:blipFill>
          <a:blip r:embed="rId2"/>
          <a:stretch>
            <a:fillRect/>
          </a:stretch>
        </p:blipFill>
        <p:spPr>
          <a:xfrm>
            <a:off x="3004391" y="1846263"/>
            <a:ext cx="6243544" cy="4022725"/>
          </a:xfrm>
        </p:spPr>
      </p:pic>
      <p:sp>
        <p:nvSpPr>
          <p:cNvPr id="10" name="Slide Number Placeholder 9">
            <a:extLst>
              <a:ext uri="{FF2B5EF4-FFF2-40B4-BE49-F238E27FC236}">
                <a16:creationId xmlns:a16="http://schemas.microsoft.com/office/drawing/2014/main" id="{0AC42775-DEC6-2944-D5C6-D1B8FFA6BA14}"/>
              </a:ext>
            </a:extLst>
          </p:cNvPr>
          <p:cNvSpPr>
            <a:spLocks noGrp="1"/>
          </p:cNvSpPr>
          <p:nvPr>
            <p:ph type="sldNum" sz="quarter" idx="12"/>
          </p:nvPr>
        </p:nvSpPr>
        <p:spPr/>
        <p:txBody>
          <a:bodyPr/>
          <a:lstStyle/>
          <a:p>
            <a:fld id="{16D16E31-E128-4556-899B-701A42963F24}" type="slidenum">
              <a:rPr lang="en-US" smtClean="0"/>
              <a:t>110</a:t>
            </a:fld>
            <a:endParaRPr lang="en-US" dirty="0"/>
          </a:p>
        </p:txBody>
      </p:sp>
      <p:sp>
        <p:nvSpPr>
          <p:cNvPr id="3" name="TextBox 2">
            <a:extLst>
              <a:ext uri="{FF2B5EF4-FFF2-40B4-BE49-F238E27FC236}">
                <a16:creationId xmlns:a16="http://schemas.microsoft.com/office/drawing/2014/main" id="{61C3BCC7-CCCC-C9ED-3CE3-44C413EA9809}"/>
              </a:ext>
            </a:extLst>
          </p:cNvPr>
          <p:cNvSpPr txBox="1"/>
          <p:nvPr/>
        </p:nvSpPr>
        <p:spPr>
          <a:xfrm>
            <a:off x="233463" y="2996119"/>
            <a:ext cx="1682885" cy="1477328"/>
          </a:xfrm>
          <a:prstGeom prst="rect">
            <a:avLst/>
          </a:prstGeom>
          <a:noFill/>
        </p:spPr>
        <p:txBody>
          <a:bodyPr wrap="square" rtlCol="0">
            <a:spAutoFit/>
          </a:bodyPr>
          <a:lstStyle/>
          <a:p>
            <a:r>
              <a:rPr lang="en-US" dirty="0"/>
              <a:t>Logistic regression can be applied to all of these types of studies.</a:t>
            </a:r>
          </a:p>
        </p:txBody>
      </p:sp>
    </p:spTree>
    <p:extLst>
      <p:ext uri="{BB962C8B-B14F-4D97-AF65-F5344CB8AC3E}">
        <p14:creationId xmlns:p14="http://schemas.microsoft.com/office/powerpoint/2010/main" val="34541071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C6B1-C625-FCD7-FB8B-ED1464D944DC}"/>
              </a:ext>
            </a:extLst>
          </p:cNvPr>
          <p:cNvSpPr>
            <a:spLocks noGrp="1"/>
          </p:cNvSpPr>
          <p:nvPr>
            <p:ph type="title"/>
          </p:nvPr>
        </p:nvSpPr>
        <p:spPr>
          <a:xfrm>
            <a:off x="838200" y="365126"/>
            <a:ext cx="10515600" cy="675110"/>
          </a:xfrm>
        </p:spPr>
        <p:txBody>
          <a:bodyPr>
            <a:normAutofit fontScale="90000"/>
          </a:bodyPr>
          <a:lstStyle/>
          <a:p>
            <a:r>
              <a:rPr lang="en-US" dirty="0"/>
              <a:t>One- and Two-tailed tests</a:t>
            </a:r>
          </a:p>
        </p:txBody>
      </p:sp>
      <p:pic>
        <p:nvPicPr>
          <p:cNvPr id="6" name="Content Placeholder 5">
            <a:extLst>
              <a:ext uri="{FF2B5EF4-FFF2-40B4-BE49-F238E27FC236}">
                <a16:creationId xmlns:a16="http://schemas.microsoft.com/office/drawing/2014/main" id="{59F73AC4-99CE-D9DB-1367-771DDB4811DF}"/>
              </a:ext>
            </a:extLst>
          </p:cNvPr>
          <p:cNvPicPr>
            <a:picLocks noGrp="1" noChangeAspect="1"/>
          </p:cNvPicPr>
          <p:nvPr>
            <p:ph idx="1"/>
          </p:nvPr>
        </p:nvPicPr>
        <p:blipFill>
          <a:blip r:embed="rId2"/>
          <a:stretch>
            <a:fillRect/>
          </a:stretch>
        </p:blipFill>
        <p:spPr>
          <a:xfrm>
            <a:off x="2913730" y="1244113"/>
            <a:ext cx="6364540" cy="5477362"/>
          </a:xfrm>
        </p:spPr>
      </p:pic>
      <p:sp>
        <p:nvSpPr>
          <p:cNvPr id="4" name="Slide Number Placeholder 3">
            <a:extLst>
              <a:ext uri="{FF2B5EF4-FFF2-40B4-BE49-F238E27FC236}">
                <a16:creationId xmlns:a16="http://schemas.microsoft.com/office/drawing/2014/main" id="{244CF666-7224-F198-6F3F-BA7C2BE8CF97}"/>
              </a:ext>
            </a:extLst>
          </p:cNvPr>
          <p:cNvSpPr>
            <a:spLocks noGrp="1"/>
          </p:cNvSpPr>
          <p:nvPr>
            <p:ph type="sldNum" sz="quarter" idx="12"/>
          </p:nvPr>
        </p:nvSpPr>
        <p:spPr/>
        <p:txBody>
          <a:bodyPr/>
          <a:lstStyle/>
          <a:p>
            <a:fld id="{16D16E31-E128-4556-899B-701A42963F24}" type="slidenum">
              <a:rPr lang="en-US" smtClean="0"/>
              <a:t>111</a:t>
            </a:fld>
            <a:endParaRPr lang="en-US" dirty="0"/>
          </a:p>
        </p:txBody>
      </p:sp>
      <p:sp>
        <p:nvSpPr>
          <p:cNvPr id="3" name="TextBox 2">
            <a:extLst>
              <a:ext uri="{FF2B5EF4-FFF2-40B4-BE49-F238E27FC236}">
                <a16:creationId xmlns:a16="http://schemas.microsoft.com/office/drawing/2014/main" id="{5ADCF5F4-D290-1F32-20E1-8DBFC44D267D}"/>
              </a:ext>
            </a:extLst>
          </p:cNvPr>
          <p:cNvSpPr txBox="1"/>
          <p:nvPr/>
        </p:nvSpPr>
        <p:spPr>
          <a:xfrm>
            <a:off x="838200" y="1674674"/>
            <a:ext cx="3234017" cy="1754326"/>
          </a:xfrm>
          <a:prstGeom prst="rect">
            <a:avLst/>
          </a:prstGeom>
          <a:noFill/>
        </p:spPr>
        <p:txBody>
          <a:bodyPr wrap="square" rtlCol="0">
            <a:spAutoFit/>
          </a:bodyPr>
          <a:lstStyle/>
          <a:p>
            <a:r>
              <a:rPr lang="en-US" dirty="0">
                <a:highlight>
                  <a:srgbClr val="FFFF00"/>
                </a:highlight>
              </a:rPr>
              <a:t>We almost always do a two-tailed test in which we test for significance in both directions (e.g., we test if age is associated with a greater or lower risk of readmissions).</a:t>
            </a:r>
          </a:p>
        </p:txBody>
      </p:sp>
      <p:sp>
        <p:nvSpPr>
          <p:cNvPr id="5" name="TextBox 4">
            <a:extLst>
              <a:ext uri="{FF2B5EF4-FFF2-40B4-BE49-F238E27FC236}">
                <a16:creationId xmlns:a16="http://schemas.microsoft.com/office/drawing/2014/main" id="{5C0F50E4-D4D2-2322-1786-E3F5962D542F}"/>
              </a:ext>
            </a:extLst>
          </p:cNvPr>
          <p:cNvSpPr txBox="1"/>
          <p:nvPr/>
        </p:nvSpPr>
        <p:spPr>
          <a:xfrm>
            <a:off x="8477249" y="1606643"/>
            <a:ext cx="3305735" cy="2308324"/>
          </a:xfrm>
          <a:prstGeom prst="rect">
            <a:avLst/>
          </a:prstGeom>
          <a:noFill/>
        </p:spPr>
        <p:txBody>
          <a:bodyPr wrap="square" rtlCol="0">
            <a:spAutoFit/>
          </a:bodyPr>
          <a:lstStyle/>
          <a:p>
            <a:r>
              <a:rPr lang="en-US" dirty="0">
                <a:highlight>
                  <a:srgbClr val="00FFFF"/>
                </a:highlight>
              </a:rPr>
              <a:t>On rare occasions, we may test if a predictor variable is associated with an outcome in a specific direction (e.g., Intervention A lowers the risk of readmissions). This one-tailed test requires a lower “critical value” to show significance (i.e., easier to get). </a:t>
            </a:r>
          </a:p>
        </p:txBody>
      </p:sp>
      <p:sp>
        <p:nvSpPr>
          <p:cNvPr id="7" name="TextBox 6">
            <a:extLst>
              <a:ext uri="{FF2B5EF4-FFF2-40B4-BE49-F238E27FC236}">
                <a16:creationId xmlns:a16="http://schemas.microsoft.com/office/drawing/2014/main" id="{9C93961E-B906-2F54-F4F5-FC8CAF5C2774}"/>
              </a:ext>
            </a:extLst>
          </p:cNvPr>
          <p:cNvSpPr txBox="1"/>
          <p:nvPr/>
        </p:nvSpPr>
        <p:spPr>
          <a:xfrm>
            <a:off x="8663168" y="3982794"/>
            <a:ext cx="3305735" cy="2031325"/>
          </a:xfrm>
          <a:prstGeom prst="rect">
            <a:avLst/>
          </a:prstGeom>
          <a:noFill/>
        </p:spPr>
        <p:txBody>
          <a:bodyPr wrap="square" rtlCol="0">
            <a:spAutoFit/>
          </a:bodyPr>
          <a:lstStyle/>
          <a:p>
            <a:r>
              <a:rPr lang="en-US" dirty="0">
                <a:highlight>
                  <a:srgbClr val="00FFFF"/>
                </a:highlight>
              </a:rPr>
              <a:t>However, in health care we generally don’t use it because we usually don’t have strong support in the literature, high patient risk, and high samples sizes that already make p-values smaller. Use cautiously.</a:t>
            </a:r>
          </a:p>
        </p:txBody>
      </p:sp>
    </p:spTree>
    <p:extLst>
      <p:ext uri="{BB962C8B-B14F-4D97-AF65-F5344CB8AC3E}">
        <p14:creationId xmlns:p14="http://schemas.microsoft.com/office/powerpoint/2010/main" val="36093460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0199-10DF-77B5-4BF4-27D162DB3512}"/>
              </a:ext>
            </a:extLst>
          </p:cNvPr>
          <p:cNvSpPr>
            <a:spLocks noGrp="1"/>
          </p:cNvSpPr>
          <p:nvPr>
            <p:ph type="title"/>
          </p:nvPr>
        </p:nvSpPr>
        <p:spPr/>
        <p:txBody>
          <a:bodyPr/>
          <a:lstStyle/>
          <a:p>
            <a:r>
              <a:rPr lang="en-US" dirty="0"/>
              <a:t>Confounders</a:t>
            </a:r>
          </a:p>
        </p:txBody>
      </p:sp>
      <p:pic>
        <p:nvPicPr>
          <p:cNvPr id="6" name="Content Placeholder 5">
            <a:extLst>
              <a:ext uri="{FF2B5EF4-FFF2-40B4-BE49-F238E27FC236}">
                <a16:creationId xmlns:a16="http://schemas.microsoft.com/office/drawing/2014/main" id="{F42B35AE-7DFB-F338-F594-3035F02AA452}"/>
              </a:ext>
            </a:extLst>
          </p:cNvPr>
          <p:cNvPicPr>
            <a:picLocks noGrp="1" noChangeAspect="1"/>
          </p:cNvPicPr>
          <p:nvPr>
            <p:ph idx="1"/>
          </p:nvPr>
        </p:nvPicPr>
        <p:blipFill>
          <a:blip r:embed="rId2"/>
          <a:stretch>
            <a:fillRect/>
          </a:stretch>
        </p:blipFill>
        <p:spPr>
          <a:xfrm>
            <a:off x="2187831" y="1846263"/>
            <a:ext cx="7876664" cy="4022725"/>
          </a:xfrm>
        </p:spPr>
      </p:pic>
      <p:sp>
        <p:nvSpPr>
          <p:cNvPr id="4" name="Slide Number Placeholder 3">
            <a:extLst>
              <a:ext uri="{FF2B5EF4-FFF2-40B4-BE49-F238E27FC236}">
                <a16:creationId xmlns:a16="http://schemas.microsoft.com/office/drawing/2014/main" id="{6BA64A7D-43E2-C181-6693-F18CAD105AE9}"/>
              </a:ext>
            </a:extLst>
          </p:cNvPr>
          <p:cNvSpPr>
            <a:spLocks noGrp="1"/>
          </p:cNvSpPr>
          <p:nvPr>
            <p:ph type="sldNum" sz="quarter" idx="12"/>
          </p:nvPr>
        </p:nvSpPr>
        <p:spPr/>
        <p:txBody>
          <a:bodyPr/>
          <a:lstStyle/>
          <a:p>
            <a:fld id="{16D16E31-E128-4556-899B-701A42963F24}" type="slidenum">
              <a:rPr lang="en-US" smtClean="0"/>
              <a:t>112</a:t>
            </a:fld>
            <a:endParaRPr lang="en-US" dirty="0"/>
          </a:p>
        </p:txBody>
      </p:sp>
    </p:spTree>
    <p:extLst>
      <p:ext uri="{BB962C8B-B14F-4D97-AF65-F5344CB8AC3E}">
        <p14:creationId xmlns:p14="http://schemas.microsoft.com/office/powerpoint/2010/main" val="28095913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03-5756-44FF-91BE-51EB70E15E41}"/>
              </a:ext>
            </a:extLst>
          </p:cNvPr>
          <p:cNvSpPr>
            <a:spLocks noGrp="1"/>
          </p:cNvSpPr>
          <p:nvPr>
            <p:ph type="title"/>
          </p:nvPr>
        </p:nvSpPr>
        <p:spPr/>
        <p:txBody>
          <a:bodyPr>
            <a:normAutofit/>
          </a:bodyPr>
          <a:lstStyle/>
          <a:p>
            <a:r>
              <a:rPr lang="en-US" dirty="0"/>
              <a:t>Model Validation: </a:t>
            </a:r>
            <a:br>
              <a:rPr lang="en-US" dirty="0"/>
            </a:br>
            <a:r>
              <a:rPr lang="en-US" dirty="0"/>
              <a:t>Calibration and Discrimination</a:t>
            </a:r>
          </a:p>
        </p:txBody>
      </p:sp>
      <p:sp>
        <p:nvSpPr>
          <p:cNvPr id="3" name="Content Placeholder 2">
            <a:extLst>
              <a:ext uri="{FF2B5EF4-FFF2-40B4-BE49-F238E27FC236}">
                <a16:creationId xmlns:a16="http://schemas.microsoft.com/office/drawing/2014/main" id="{6F0F75AD-73CF-4CC7-A6E6-653FAC71CB46}"/>
              </a:ext>
            </a:extLst>
          </p:cNvPr>
          <p:cNvSpPr>
            <a:spLocks noGrp="1"/>
          </p:cNvSpPr>
          <p:nvPr>
            <p:ph idx="1"/>
          </p:nvPr>
        </p:nvSpPr>
        <p:spPr>
          <a:xfrm>
            <a:off x="124287" y="1828800"/>
            <a:ext cx="11949344" cy="5029199"/>
          </a:xfrm>
        </p:spPr>
        <p:txBody>
          <a:bodyPr>
            <a:normAutofit/>
          </a:bodyPr>
          <a:lstStyle/>
          <a:p>
            <a:r>
              <a:rPr lang="en-US" u="sng" dirty="0">
                <a:solidFill>
                  <a:srgbClr val="FF0000"/>
                </a:solidFill>
              </a:rPr>
              <a:t>Calibration</a:t>
            </a:r>
            <a:r>
              <a:rPr lang="en-US" dirty="0"/>
              <a:t>: Models are calibrated to a dataset when the average of their predicted values matches the average of the actual outcomes. Models should be re-calibrated if the calibration weakens over time, especially if the model was developed outside of your organization (Morton, pp. 128-129).</a:t>
            </a:r>
          </a:p>
          <a:p>
            <a:r>
              <a:rPr lang="en-US" dirty="0"/>
              <a:t>Overall calibration error: Average of Y – Average of predictions. If using ordinary least squares, the calibration error = 0 in the original data.</a:t>
            </a:r>
          </a:p>
          <a:p>
            <a:r>
              <a:rPr lang="en-US" dirty="0"/>
              <a:t>A calibration curve can help visualize the calibration. We can select deciles or quintiles of the sample and plot the average outcome and predicted values in each group.</a:t>
            </a:r>
          </a:p>
          <a:p>
            <a:r>
              <a:rPr lang="en-US" u="sng" dirty="0">
                <a:solidFill>
                  <a:srgbClr val="FF0000"/>
                </a:solidFill>
              </a:rPr>
              <a:t>Discrimination</a:t>
            </a:r>
            <a:r>
              <a:rPr lang="en-US" dirty="0"/>
              <a:t>: The extent to which a model predicts higher outcomes for those with higher outcomes. </a:t>
            </a:r>
            <a:r>
              <a:rPr lang="en-US" u="sng" dirty="0"/>
              <a:t>This is R2. </a:t>
            </a:r>
            <a:r>
              <a:rPr lang="en-US" dirty="0"/>
              <a:t>We can also use MAD. </a:t>
            </a:r>
            <a:r>
              <a:rPr lang="en-US" i="1" dirty="0"/>
              <a:t>This is an individual level summary</a:t>
            </a:r>
            <a:r>
              <a:rPr lang="en-US" dirty="0"/>
              <a:t>. </a:t>
            </a:r>
          </a:p>
          <a:p>
            <a:r>
              <a:rPr lang="en-US" dirty="0"/>
              <a:t>“While good model calibration is desirable, discrimination is usually more important” (Iezzoni, p. 253). </a:t>
            </a:r>
          </a:p>
          <a:p>
            <a:r>
              <a:rPr lang="en-US" dirty="0"/>
              <a:t>For example, if the average length of stay is 3 days, a model that assigns predictions of 3 days to everyone is perfectly calibrated. But a model that assigns 3-day predictions to those who actually stay 3 days while just assigning 1-day predictions to those who stay only 1 day, that model provides more useful information.</a:t>
            </a:r>
          </a:p>
        </p:txBody>
      </p:sp>
      <p:sp>
        <p:nvSpPr>
          <p:cNvPr id="4" name="Slide Number Placeholder 3">
            <a:extLst>
              <a:ext uri="{FF2B5EF4-FFF2-40B4-BE49-F238E27FC236}">
                <a16:creationId xmlns:a16="http://schemas.microsoft.com/office/drawing/2014/main" id="{3CF07481-A632-41E6-9E1B-FE6DD0F37413}"/>
              </a:ext>
            </a:extLst>
          </p:cNvPr>
          <p:cNvSpPr>
            <a:spLocks noGrp="1"/>
          </p:cNvSpPr>
          <p:nvPr>
            <p:ph type="sldNum" sz="quarter" idx="12"/>
          </p:nvPr>
        </p:nvSpPr>
        <p:spPr/>
        <p:txBody>
          <a:bodyPr/>
          <a:lstStyle/>
          <a:p>
            <a:fld id="{35032509-D289-4CC9-8A27-14E47DC64BC2}" type="slidenum">
              <a:rPr lang="en-US" smtClean="0"/>
              <a:t>113</a:t>
            </a:fld>
            <a:endParaRPr lang="en-US" dirty="0"/>
          </a:p>
        </p:txBody>
      </p:sp>
    </p:spTree>
    <p:extLst>
      <p:ext uri="{BB962C8B-B14F-4D97-AF65-F5344CB8AC3E}">
        <p14:creationId xmlns:p14="http://schemas.microsoft.com/office/powerpoint/2010/main" val="31198261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6155-D218-4064-A95A-433900D7A9E8}"/>
              </a:ext>
            </a:extLst>
          </p:cNvPr>
          <p:cNvSpPr>
            <a:spLocks noGrp="1"/>
          </p:cNvSpPr>
          <p:nvPr>
            <p:ph type="title"/>
          </p:nvPr>
        </p:nvSpPr>
        <p:spPr/>
        <p:txBody>
          <a:bodyPr/>
          <a:lstStyle/>
          <a:p>
            <a:r>
              <a:rPr lang="en-US" dirty="0"/>
              <a:t>Discrimination</a:t>
            </a:r>
          </a:p>
        </p:txBody>
      </p:sp>
      <p:sp>
        <p:nvSpPr>
          <p:cNvPr id="3" name="Content Placeholder 2">
            <a:extLst>
              <a:ext uri="{FF2B5EF4-FFF2-40B4-BE49-F238E27FC236}">
                <a16:creationId xmlns:a16="http://schemas.microsoft.com/office/drawing/2014/main" id="{8AD51941-2777-4390-BAEC-C09A48D2465E}"/>
              </a:ext>
            </a:extLst>
          </p:cNvPr>
          <p:cNvSpPr>
            <a:spLocks noGrp="1"/>
          </p:cNvSpPr>
          <p:nvPr>
            <p:ph idx="1"/>
          </p:nvPr>
        </p:nvSpPr>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Discrimination is the model’s ability to separate subjects’ outcomes. </a:t>
            </a:r>
          </a:p>
          <a:p>
            <a:r>
              <a:rPr lang="en-US" dirty="0">
                <a:effectLst/>
                <a:latin typeface="Calibri" panose="020F0502020204030204" pitchFamily="34" charset="0"/>
                <a:ea typeface="Calibri" panose="020F0502020204030204" pitchFamily="34" charset="0"/>
                <a:cs typeface="Times New Roman" panose="02020603050405020304" pitchFamily="18" charset="0"/>
              </a:rPr>
              <a:t>The worth of a model can be judged by how far it goes out on a limb while still maintaining good calibration. </a:t>
            </a:r>
          </a:p>
          <a:p>
            <a:r>
              <a:rPr lang="en-US" dirty="0">
                <a:effectLst/>
                <a:latin typeface="Calibri" panose="020F0502020204030204" pitchFamily="34" charset="0"/>
                <a:ea typeface="Calibri" panose="020F0502020204030204" pitchFamily="34" charset="0"/>
                <a:cs typeface="Times New Roman" panose="02020603050405020304" pitchFamily="18" charset="0"/>
              </a:rPr>
              <a:t>If one model assigns 2% of the sample to a risk of dying above a predicted value of 0.90 while the other model assigns 8% of the sample to the same high-risk group, the second model is more discriminating. </a:t>
            </a:r>
          </a:p>
          <a:p>
            <a:r>
              <a:rPr lang="en-US" dirty="0">
                <a:effectLst/>
                <a:latin typeface="Calibri" panose="020F0502020204030204" pitchFamily="34" charset="0"/>
                <a:ea typeface="Calibri" panose="020F0502020204030204" pitchFamily="34" charset="0"/>
                <a:cs typeface="Times New Roman" panose="02020603050405020304" pitchFamily="18" charset="0"/>
              </a:rPr>
              <a:t>Discrimination is assessed with R2. A primary interest is comparing the R2 in the training and test sets, a large drop in R2 in the test set indicates overfitting. </a:t>
            </a:r>
          </a:p>
        </p:txBody>
      </p:sp>
      <p:sp>
        <p:nvSpPr>
          <p:cNvPr id="4" name="Slide Number Placeholder 3">
            <a:extLst>
              <a:ext uri="{FF2B5EF4-FFF2-40B4-BE49-F238E27FC236}">
                <a16:creationId xmlns:a16="http://schemas.microsoft.com/office/drawing/2014/main" id="{C77E1C27-1F92-46CF-836C-500527589EF8}"/>
              </a:ext>
            </a:extLst>
          </p:cNvPr>
          <p:cNvSpPr>
            <a:spLocks noGrp="1"/>
          </p:cNvSpPr>
          <p:nvPr>
            <p:ph type="sldNum" sz="quarter" idx="12"/>
          </p:nvPr>
        </p:nvSpPr>
        <p:spPr/>
        <p:txBody>
          <a:bodyPr/>
          <a:lstStyle/>
          <a:p>
            <a:fld id="{35032509-D289-4CC9-8A27-14E47DC64BC2}" type="slidenum">
              <a:rPr lang="en-US" smtClean="0"/>
              <a:t>114</a:t>
            </a:fld>
            <a:endParaRPr lang="en-US" dirty="0"/>
          </a:p>
        </p:txBody>
      </p:sp>
    </p:spTree>
    <p:extLst>
      <p:ext uri="{BB962C8B-B14F-4D97-AF65-F5344CB8AC3E}">
        <p14:creationId xmlns:p14="http://schemas.microsoft.com/office/powerpoint/2010/main" val="19998671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BA56-CEDE-4D2F-87C0-52B5FCD34309}"/>
              </a:ext>
            </a:extLst>
          </p:cNvPr>
          <p:cNvSpPr>
            <a:spLocks noGrp="1"/>
          </p:cNvSpPr>
          <p:nvPr>
            <p:ph type="title"/>
          </p:nvPr>
        </p:nvSpPr>
        <p:spPr/>
        <p:txBody>
          <a:bodyPr/>
          <a:lstStyle/>
          <a:p>
            <a:r>
              <a:rPr lang="en-US" sz="4400" dirty="0">
                <a:effectLst/>
                <a:latin typeface="Calibri" panose="020F0502020204030204" pitchFamily="34" charset="0"/>
                <a:ea typeface="Calibri" panose="020F0502020204030204" pitchFamily="34" charset="0"/>
                <a:cs typeface="Times New Roman" panose="02020603050405020304" pitchFamily="18" charset="0"/>
              </a:rPr>
              <a:t>Comparing two models</a:t>
            </a:r>
            <a:endParaRPr lang="en-US" dirty="0"/>
          </a:p>
        </p:txBody>
      </p:sp>
      <p:sp>
        <p:nvSpPr>
          <p:cNvPr id="3" name="Content Placeholder 2">
            <a:extLst>
              <a:ext uri="{FF2B5EF4-FFF2-40B4-BE49-F238E27FC236}">
                <a16:creationId xmlns:a16="http://schemas.microsoft.com/office/drawing/2014/main" id="{E8D8CF52-C6A7-4A65-B12E-7E63B2DEF8EE}"/>
              </a:ext>
            </a:extLst>
          </p:cNvPr>
          <p:cNvSpPr>
            <a:spLocks noGrp="1"/>
          </p:cNvSpPr>
          <p:nvPr>
            <p:ph idx="1"/>
          </p:nvPr>
        </p:nvSpPr>
        <p:spPr>
          <a:xfrm>
            <a:off x="319597" y="1825625"/>
            <a:ext cx="11585358" cy="4930282"/>
          </a:xfrm>
        </p:spPr>
        <p:txBody>
          <a:bodyPr>
            <a:normAutofit lnSpcReduction="10000"/>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Frequently one wants to choose between two competing models on the basis of a common set of observations.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In this case, the predicted values calculated from the training set results can usually be considered a new variable for comparison with responses in the new dataset.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These methods listed below will also work if the models are compared using the same set of data used to fit each one, as long as both models have the same variables and terms (e</a:t>
            </a:r>
            <a:r>
              <a:rPr lang="en-US" sz="1800" dirty="0">
                <a:latin typeface="Calibri" panose="020F0502020204030204" pitchFamily="34" charset="0"/>
                <a:ea typeface="Calibri" panose="020F0502020204030204" pitchFamily="34" charset="0"/>
                <a:cs typeface="Times New Roman" panose="02020603050405020304" pitchFamily="18" charset="0"/>
              </a:rPr>
              <a:t>.g., same nonlinear variables and interactions)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prevents us from rewarding a model just because it overfits the training sample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methods can also be enhanced using bootstrapping or cross-validation on a single sample to get a fair comparison.</a:t>
            </a:r>
          </a:p>
          <a:p>
            <a:pPr marL="0" marR="0" lvl="0" indent="0">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Some of the criteria for choosing a model are (Harrell, 2015):</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Calibration.</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Discrimination.</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Face validity.</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Measurement errors in required predictors.</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of continuous predictors (which are usually defined better than categorical ones).</a:t>
            </a:r>
          </a:p>
          <a:p>
            <a:pPr marL="342900" marR="0" lvl="0" indent="-342900">
              <a:lnSpc>
                <a:spcPct val="107000"/>
              </a:lnSpc>
              <a:spcBef>
                <a:spcPts val="0"/>
              </a:spcBef>
              <a:spcAft>
                <a:spcPts val="0"/>
              </a:spcAft>
              <a:buFont typeface="+mj-lt"/>
              <a:buAutoNum type="alphaUcPeriod"/>
            </a:pPr>
            <a:r>
              <a:rPr lang="en-US" sz="1800" dirty="0">
                <a:latin typeface="Calibri" panose="020F0502020204030204" pitchFamily="34" charset="0"/>
                <a:ea typeface="Calibri" panose="020F0502020204030204" pitchFamily="34" charset="0"/>
                <a:cs typeface="Times New Roman" panose="02020603050405020304" pitchFamily="18" charset="0"/>
              </a:rPr>
              <a:t>Incorrect o</a:t>
            </a:r>
            <a:r>
              <a:rPr lang="en-US" sz="1800" dirty="0">
                <a:effectLst/>
                <a:latin typeface="Calibri" panose="020F0502020204030204" pitchFamily="34" charset="0"/>
                <a:ea typeface="Calibri" panose="020F0502020204030204" pitchFamily="34" charset="0"/>
                <a:cs typeface="Times New Roman" panose="02020603050405020304" pitchFamily="18" charset="0"/>
              </a:rPr>
              <a:t>mission of “insignificant” variables that would make sense as risk factors.</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Simplicity (less important with computing power).</a:t>
            </a:r>
          </a:p>
          <a:p>
            <a:pPr marL="342900" marR="0" lvl="0" indent="-342900">
              <a:lnSpc>
                <a:spcPct val="107000"/>
              </a:lnSpc>
              <a:spcBef>
                <a:spcPts val="0"/>
              </a:spcBef>
              <a:spcAft>
                <a:spcPts val="80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Lack of fit for specific types of subjects.</a:t>
            </a:r>
          </a:p>
          <a:p>
            <a:endParaRPr lang="en-US" dirty="0"/>
          </a:p>
        </p:txBody>
      </p:sp>
      <p:sp>
        <p:nvSpPr>
          <p:cNvPr id="4" name="Slide Number Placeholder 3">
            <a:extLst>
              <a:ext uri="{FF2B5EF4-FFF2-40B4-BE49-F238E27FC236}">
                <a16:creationId xmlns:a16="http://schemas.microsoft.com/office/drawing/2014/main" id="{B2AACE86-4A1A-4AA8-9CE1-AB9A9776FD03}"/>
              </a:ext>
            </a:extLst>
          </p:cNvPr>
          <p:cNvSpPr>
            <a:spLocks noGrp="1"/>
          </p:cNvSpPr>
          <p:nvPr>
            <p:ph type="sldNum" sz="quarter" idx="12"/>
          </p:nvPr>
        </p:nvSpPr>
        <p:spPr/>
        <p:txBody>
          <a:bodyPr/>
          <a:lstStyle/>
          <a:p>
            <a:fld id="{35032509-D289-4CC9-8A27-14E47DC64BC2}" type="slidenum">
              <a:rPr lang="en-US" smtClean="0"/>
              <a:t>115</a:t>
            </a:fld>
            <a:endParaRPr lang="en-US" dirty="0"/>
          </a:p>
        </p:txBody>
      </p:sp>
    </p:spTree>
    <p:extLst>
      <p:ext uri="{BB962C8B-B14F-4D97-AF65-F5344CB8AC3E}">
        <p14:creationId xmlns:p14="http://schemas.microsoft.com/office/powerpoint/2010/main" val="1243613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CD67-97F9-4118-B5DF-1997BFB5AE06}"/>
              </a:ext>
            </a:extLst>
          </p:cNvPr>
          <p:cNvSpPr>
            <a:spLocks noGrp="1"/>
          </p:cNvSpPr>
          <p:nvPr>
            <p:ph type="title"/>
          </p:nvPr>
        </p:nvSpPr>
        <p:spPr/>
        <p:txBody>
          <a:bodyPr>
            <a:normAutofit/>
          </a:bodyPr>
          <a:lstStyle/>
          <a:p>
            <a:r>
              <a:rPr lang="en-US" dirty="0"/>
              <a:t>How to validate a model for predictions. Split-half method.</a:t>
            </a:r>
          </a:p>
        </p:txBody>
      </p:sp>
      <p:sp>
        <p:nvSpPr>
          <p:cNvPr id="3" name="Content Placeholder 2">
            <a:extLst>
              <a:ext uri="{FF2B5EF4-FFF2-40B4-BE49-F238E27FC236}">
                <a16:creationId xmlns:a16="http://schemas.microsoft.com/office/drawing/2014/main" id="{CA259218-4AF6-4FC3-8BDF-FD518DA6D432}"/>
              </a:ext>
            </a:extLst>
          </p:cNvPr>
          <p:cNvSpPr>
            <a:spLocks noGrp="1"/>
          </p:cNvSpPr>
          <p:nvPr>
            <p:ph idx="1"/>
          </p:nvPr>
        </p:nvSpPr>
        <p:spPr>
          <a:xfrm>
            <a:off x="838200" y="1825624"/>
            <a:ext cx="10515600" cy="4530725"/>
          </a:xfrm>
        </p:spPr>
        <p:txBody>
          <a:bodyPr>
            <a:normAutofit/>
          </a:bodyPr>
          <a:lstStyle/>
          <a:p>
            <a:r>
              <a:rPr lang="en-US" dirty="0"/>
              <a:t>Randomly draw ½ of the rows of data. This is your training set.</a:t>
            </a:r>
          </a:p>
          <a:p>
            <a:r>
              <a:rPr lang="en-US" dirty="0"/>
              <a:t>Set aside the other ½ of the rows of data. This is your testing set.</a:t>
            </a:r>
          </a:p>
          <a:p>
            <a:r>
              <a:rPr lang="en-US" dirty="0"/>
              <a:t>Develop your model on your training set. Gather your coefficients.</a:t>
            </a:r>
          </a:p>
          <a:p>
            <a:r>
              <a:rPr lang="en-US" dirty="0"/>
              <a:t>Calculate the predicted outcomes for each row in your testing set. For example, {38.75 + [–0.94*cyl] + [–0.018*hp] + [–3.17*wt] }.</a:t>
            </a:r>
          </a:p>
          <a:p>
            <a:r>
              <a:rPr lang="en-US" dirty="0"/>
              <a:t>Calculate calibration and discrimination (e.g., R2) results. Discrimination is generally considered more important.</a:t>
            </a:r>
          </a:p>
          <a:p>
            <a:r>
              <a:rPr lang="en-US" dirty="0"/>
              <a:t>Compare the training and testing sets. If both models have similar results and both meet your criteria, then you have a validated model. If dissimilar results, report the lower of the calibration and discrimination results.</a:t>
            </a:r>
          </a:p>
          <a:p>
            <a:endParaRPr lang="en-US" dirty="0"/>
          </a:p>
        </p:txBody>
      </p:sp>
      <p:sp>
        <p:nvSpPr>
          <p:cNvPr id="4" name="Slide Number Placeholder 3">
            <a:extLst>
              <a:ext uri="{FF2B5EF4-FFF2-40B4-BE49-F238E27FC236}">
                <a16:creationId xmlns:a16="http://schemas.microsoft.com/office/drawing/2014/main" id="{4A5A68A6-FBCF-4434-82FF-1E9B0331E5C2}"/>
              </a:ext>
            </a:extLst>
          </p:cNvPr>
          <p:cNvSpPr>
            <a:spLocks noGrp="1"/>
          </p:cNvSpPr>
          <p:nvPr>
            <p:ph type="sldNum" sz="quarter" idx="12"/>
          </p:nvPr>
        </p:nvSpPr>
        <p:spPr/>
        <p:txBody>
          <a:bodyPr/>
          <a:lstStyle/>
          <a:p>
            <a:fld id="{35032509-D289-4CC9-8A27-14E47DC64BC2}" type="slidenum">
              <a:rPr lang="en-US" smtClean="0"/>
              <a:t>116</a:t>
            </a:fld>
            <a:endParaRPr lang="en-US" dirty="0"/>
          </a:p>
        </p:txBody>
      </p:sp>
    </p:spTree>
    <p:extLst>
      <p:ext uri="{BB962C8B-B14F-4D97-AF65-F5344CB8AC3E}">
        <p14:creationId xmlns:p14="http://schemas.microsoft.com/office/powerpoint/2010/main" val="35970278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8DF1-5833-4A08-8AB3-AA65DF423957}"/>
              </a:ext>
            </a:extLst>
          </p:cNvPr>
          <p:cNvSpPr>
            <a:spLocks noGrp="1"/>
          </p:cNvSpPr>
          <p:nvPr>
            <p:ph type="title"/>
          </p:nvPr>
        </p:nvSpPr>
        <p:spPr/>
        <p:txBody>
          <a:bodyPr>
            <a:normAutofit fontScale="90000"/>
          </a:bodyPr>
          <a:lstStyle/>
          <a:p>
            <a:r>
              <a:rPr lang="en-US" dirty="0"/>
              <a:t>Comparing 2 models: Original and a model with a factor. Example of overfitting</a:t>
            </a:r>
          </a:p>
        </p:txBody>
      </p:sp>
      <p:pic>
        <p:nvPicPr>
          <p:cNvPr id="5" name="Content Placeholder 4">
            <a:extLst>
              <a:ext uri="{FF2B5EF4-FFF2-40B4-BE49-F238E27FC236}">
                <a16:creationId xmlns:a16="http://schemas.microsoft.com/office/drawing/2014/main" id="{40892C47-D516-4DFF-A3E1-8D478A56F94A}"/>
              </a:ext>
            </a:extLst>
          </p:cNvPr>
          <p:cNvPicPr>
            <a:picLocks noGrp="1" noChangeAspect="1"/>
          </p:cNvPicPr>
          <p:nvPr>
            <p:ph idx="1"/>
          </p:nvPr>
        </p:nvPicPr>
        <p:blipFill>
          <a:blip r:embed="rId2"/>
          <a:stretch>
            <a:fillRect/>
          </a:stretch>
        </p:blipFill>
        <p:spPr>
          <a:xfrm>
            <a:off x="3852862" y="2190495"/>
            <a:ext cx="7648508" cy="1863922"/>
          </a:xfrm>
        </p:spPr>
      </p:pic>
      <p:sp>
        <p:nvSpPr>
          <p:cNvPr id="3" name="Slide Number Placeholder 2">
            <a:extLst>
              <a:ext uri="{FF2B5EF4-FFF2-40B4-BE49-F238E27FC236}">
                <a16:creationId xmlns:a16="http://schemas.microsoft.com/office/drawing/2014/main" id="{547E5515-8E30-403E-9FB0-FAC5364AED11}"/>
              </a:ext>
            </a:extLst>
          </p:cNvPr>
          <p:cNvSpPr>
            <a:spLocks noGrp="1"/>
          </p:cNvSpPr>
          <p:nvPr>
            <p:ph type="sldNum" sz="quarter" idx="12"/>
          </p:nvPr>
        </p:nvSpPr>
        <p:spPr/>
        <p:txBody>
          <a:bodyPr/>
          <a:lstStyle/>
          <a:p>
            <a:fld id="{35032509-D289-4CC9-8A27-14E47DC64BC2}" type="slidenum">
              <a:rPr lang="en-US" smtClean="0"/>
              <a:t>117</a:t>
            </a:fld>
            <a:endParaRPr lang="en-US" dirty="0"/>
          </a:p>
        </p:txBody>
      </p:sp>
      <p:pic>
        <p:nvPicPr>
          <p:cNvPr id="7" name="Picture 6">
            <a:extLst>
              <a:ext uri="{FF2B5EF4-FFF2-40B4-BE49-F238E27FC236}">
                <a16:creationId xmlns:a16="http://schemas.microsoft.com/office/drawing/2014/main" id="{76BB4671-B55D-4570-A757-DB2596DBB00F}"/>
              </a:ext>
            </a:extLst>
          </p:cNvPr>
          <p:cNvPicPr>
            <a:picLocks noChangeAspect="1"/>
          </p:cNvPicPr>
          <p:nvPr/>
        </p:nvPicPr>
        <p:blipFill>
          <a:blip r:embed="rId3"/>
          <a:stretch>
            <a:fillRect/>
          </a:stretch>
        </p:blipFill>
        <p:spPr>
          <a:xfrm>
            <a:off x="3852863" y="4393626"/>
            <a:ext cx="7648507" cy="1786276"/>
          </a:xfrm>
          <a:prstGeom prst="rect">
            <a:avLst/>
          </a:prstGeom>
        </p:spPr>
      </p:pic>
      <p:sp>
        <p:nvSpPr>
          <p:cNvPr id="8" name="TextBox 7">
            <a:extLst>
              <a:ext uri="{FF2B5EF4-FFF2-40B4-BE49-F238E27FC236}">
                <a16:creationId xmlns:a16="http://schemas.microsoft.com/office/drawing/2014/main" id="{AF30996A-B781-44FF-BB7B-8E54C601559E}"/>
              </a:ext>
            </a:extLst>
          </p:cNvPr>
          <p:cNvSpPr txBox="1"/>
          <p:nvPr/>
        </p:nvSpPr>
        <p:spPr>
          <a:xfrm>
            <a:off x="343949" y="2226221"/>
            <a:ext cx="3372374" cy="369332"/>
          </a:xfrm>
          <a:prstGeom prst="rect">
            <a:avLst/>
          </a:prstGeom>
          <a:noFill/>
        </p:spPr>
        <p:txBody>
          <a:bodyPr wrap="square" rtlCol="0">
            <a:spAutoFit/>
          </a:bodyPr>
          <a:lstStyle/>
          <a:p>
            <a:r>
              <a:rPr lang="en-US" dirty="0"/>
              <a:t>mpg = (wt * am) + cyl + disp + hp </a:t>
            </a:r>
          </a:p>
        </p:txBody>
      </p:sp>
      <p:sp>
        <p:nvSpPr>
          <p:cNvPr id="9" name="TextBox 8">
            <a:extLst>
              <a:ext uri="{FF2B5EF4-FFF2-40B4-BE49-F238E27FC236}">
                <a16:creationId xmlns:a16="http://schemas.microsoft.com/office/drawing/2014/main" id="{D86ECF99-D324-4155-A6DC-0DE49F033608}"/>
              </a:ext>
            </a:extLst>
          </p:cNvPr>
          <p:cNvSpPr txBox="1"/>
          <p:nvPr/>
        </p:nvSpPr>
        <p:spPr>
          <a:xfrm>
            <a:off x="343949" y="4393626"/>
            <a:ext cx="2557244" cy="369332"/>
          </a:xfrm>
          <a:prstGeom prst="rect">
            <a:avLst/>
          </a:prstGeom>
          <a:noFill/>
        </p:spPr>
        <p:txBody>
          <a:bodyPr wrap="square" rtlCol="0">
            <a:spAutoFit/>
          </a:bodyPr>
          <a:lstStyle/>
          <a:p>
            <a:r>
              <a:rPr lang="en-US" dirty="0"/>
              <a:t>mpg = (wt * am) + </a:t>
            </a:r>
            <a:r>
              <a:rPr lang="en-US" dirty="0">
                <a:highlight>
                  <a:srgbClr val="00FFFF"/>
                </a:highlight>
              </a:rPr>
              <a:t>factor</a:t>
            </a:r>
          </a:p>
        </p:txBody>
      </p:sp>
      <p:sp>
        <p:nvSpPr>
          <p:cNvPr id="10" name="TextBox 9">
            <a:extLst>
              <a:ext uri="{FF2B5EF4-FFF2-40B4-BE49-F238E27FC236}">
                <a16:creationId xmlns:a16="http://schemas.microsoft.com/office/drawing/2014/main" id="{DA74CBAE-7C6C-43FF-B29F-D2F4129F48EB}"/>
              </a:ext>
            </a:extLst>
          </p:cNvPr>
          <p:cNvSpPr txBox="1"/>
          <p:nvPr/>
        </p:nvSpPr>
        <p:spPr>
          <a:xfrm>
            <a:off x="1023457" y="2927758"/>
            <a:ext cx="1224793" cy="369332"/>
          </a:xfrm>
          <a:prstGeom prst="rect">
            <a:avLst/>
          </a:prstGeom>
          <a:noFill/>
        </p:spPr>
        <p:txBody>
          <a:bodyPr wrap="square" rtlCol="0">
            <a:spAutoFit/>
          </a:bodyPr>
          <a:lstStyle/>
          <a:p>
            <a:r>
              <a:rPr lang="en-US" dirty="0">
                <a:highlight>
                  <a:srgbClr val="FFFF00"/>
                </a:highlight>
              </a:rPr>
              <a:t>Interaction</a:t>
            </a:r>
          </a:p>
        </p:txBody>
      </p:sp>
      <p:sp>
        <p:nvSpPr>
          <p:cNvPr id="11" name="TextBox 10">
            <a:extLst>
              <a:ext uri="{FF2B5EF4-FFF2-40B4-BE49-F238E27FC236}">
                <a16:creationId xmlns:a16="http://schemas.microsoft.com/office/drawing/2014/main" id="{D5CE1271-6208-42E7-9FF7-F1BB247C6252}"/>
              </a:ext>
            </a:extLst>
          </p:cNvPr>
          <p:cNvSpPr txBox="1"/>
          <p:nvPr/>
        </p:nvSpPr>
        <p:spPr>
          <a:xfrm>
            <a:off x="1010174" y="3629295"/>
            <a:ext cx="1224793" cy="369332"/>
          </a:xfrm>
          <a:prstGeom prst="rect">
            <a:avLst/>
          </a:prstGeom>
          <a:noFill/>
        </p:spPr>
        <p:txBody>
          <a:bodyPr wrap="square" rtlCol="0">
            <a:spAutoFit/>
          </a:bodyPr>
          <a:lstStyle/>
          <a:p>
            <a:r>
              <a:rPr lang="en-US" dirty="0">
                <a:highlight>
                  <a:srgbClr val="FFFF00"/>
                </a:highlight>
              </a:rPr>
              <a:t>Interaction</a:t>
            </a:r>
          </a:p>
        </p:txBody>
      </p:sp>
      <p:cxnSp>
        <p:nvCxnSpPr>
          <p:cNvPr id="13" name="Straight Arrow Connector 12">
            <a:extLst>
              <a:ext uri="{FF2B5EF4-FFF2-40B4-BE49-F238E27FC236}">
                <a16:creationId xmlns:a16="http://schemas.microsoft.com/office/drawing/2014/main" id="{E1CD3346-EF8A-46B1-B457-E034F28EBF05}"/>
              </a:ext>
            </a:extLst>
          </p:cNvPr>
          <p:cNvCxnSpPr>
            <a:cxnSpLocks/>
          </p:cNvCxnSpPr>
          <p:nvPr/>
        </p:nvCxnSpPr>
        <p:spPr>
          <a:xfrm flipH="1">
            <a:off x="1493240" y="3998627"/>
            <a:ext cx="9787"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55726F-6648-41EA-A10F-175B6A755D37}"/>
              </a:ext>
            </a:extLst>
          </p:cNvPr>
          <p:cNvCxnSpPr/>
          <p:nvPr/>
        </p:nvCxnSpPr>
        <p:spPr>
          <a:xfrm flipV="1">
            <a:off x="1503027" y="2595553"/>
            <a:ext cx="0" cy="32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734F6AA-E030-4702-9D3C-56AC84BDD349}"/>
              </a:ext>
            </a:extLst>
          </p:cNvPr>
          <p:cNvSpPr/>
          <p:nvPr/>
        </p:nvSpPr>
        <p:spPr>
          <a:xfrm>
            <a:off x="10276514" y="4637015"/>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1F6E6FA-EEF2-4B97-9746-0BCB7AE21350}"/>
              </a:ext>
            </a:extLst>
          </p:cNvPr>
          <p:cNvSpPr/>
          <p:nvPr/>
        </p:nvSpPr>
        <p:spPr>
          <a:xfrm>
            <a:off x="10226212" y="2461003"/>
            <a:ext cx="76339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4BFB867-57F3-43F2-83F3-396A16F0B1D1}"/>
              </a:ext>
            </a:extLst>
          </p:cNvPr>
          <p:cNvSpPr txBox="1"/>
          <p:nvPr/>
        </p:nvSpPr>
        <p:spPr>
          <a:xfrm>
            <a:off x="9223237" y="2654233"/>
            <a:ext cx="1224793" cy="646331"/>
          </a:xfrm>
          <a:prstGeom prst="rect">
            <a:avLst/>
          </a:prstGeom>
          <a:noFill/>
        </p:spPr>
        <p:txBody>
          <a:bodyPr wrap="square" rtlCol="0">
            <a:spAutoFit/>
          </a:bodyPr>
          <a:lstStyle/>
          <a:p>
            <a:r>
              <a:rPr lang="en-US" dirty="0">
                <a:highlight>
                  <a:srgbClr val="FFFF00"/>
                </a:highlight>
              </a:rPr>
              <a:t>More overfitting</a:t>
            </a:r>
          </a:p>
        </p:txBody>
      </p:sp>
      <p:sp>
        <p:nvSpPr>
          <p:cNvPr id="19" name="TextBox 18">
            <a:extLst>
              <a:ext uri="{FF2B5EF4-FFF2-40B4-BE49-F238E27FC236}">
                <a16:creationId xmlns:a16="http://schemas.microsoft.com/office/drawing/2014/main" id="{92B36923-8B70-4E7C-A498-90C4EB16EDC0}"/>
              </a:ext>
            </a:extLst>
          </p:cNvPr>
          <p:cNvSpPr txBox="1"/>
          <p:nvPr/>
        </p:nvSpPr>
        <p:spPr>
          <a:xfrm>
            <a:off x="9223238" y="4821681"/>
            <a:ext cx="1224793" cy="646331"/>
          </a:xfrm>
          <a:prstGeom prst="rect">
            <a:avLst/>
          </a:prstGeom>
          <a:noFill/>
        </p:spPr>
        <p:txBody>
          <a:bodyPr wrap="square" rtlCol="0">
            <a:spAutoFit/>
          </a:bodyPr>
          <a:lstStyle/>
          <a:p>
            <a:r>
              <a:rPr lang="en-US" dirty="0">
                <a:highlight>
                  <a:srgbClr val="FFFF00"/>
                </a:highlight>
              </a:rPr>
              <a:t>Less overfitting</a:t>
            </a:r>
          </a:p>
        </p:txBody>
      </p:sp>
      <p:sp>
        <p:nvSpPr>
          <p:cNvPr id="20" name="TextBox 19">
            <a:extLst>
              <a:ext uri="{FF2B5EF4-FFF2-40B4-BE49-F238E27FC236}">
                <a16:creationId xmlns:a16="http://schemas.microsoft.com/office/drawing/2014/main" id="{3B157922-56BE-42FE-BD5A-879EC7DC2BAA}"/>
              </a:ext>
            </a:extLst>
          </p:cNvPr>
          <p:cNvSpPr txBox="1"/>
          <p:nvPr/>
        </p:nvSpPr>
        <p:spPr>
          <a:xfrm>
            <a:off x="10080135" y="1452868"/>
            <a:ext cx="1421235" cy="646331"/>
          </a:xfrm>
          <a:prstGeom prst="rect">
            <a:avLst/>
          </a:prstGeom>
          <a:noFill/>
        </p:spPr>
        <p:txBody>
          <a:bodyPr wrap="square" rtlCol="0">
            <a:spAutoFit/>
          </a:bodyPr>
          <a:lstStyle/>
          <a:p>
            <a:r>
              <a:rPr lang="en-US" dirty="0">
                <a:highlight>
                  <a:srgbClr val="00FFFF"/>
                </a:highlight>
              </a:rPr>
              <a:t>Validated performance</a:t>
            </a:r>
          </a:p>
        </p:txBody>
      </p:sp>
      <p:cxnSp>
        <p:nvCxnSpPr>
          <p:cNvPr id="21" name="Straight Arrow Connector 20">
            <a:extLst>
              <a:ext uri="{FF2B5EF4-FFF2-40B4-BE49-F238E27FC236}">
                <a16:creationId xmlns:a16="http://schemas.microsoft.com/office/drawing/2014/main" id="{AD1E2904-553E-49DE-89B2-DCDC3117106E}"/>
              </a:ext>
            </a:extLst>
          </p:cNvPr>
          <p:cNvCxnSpPr>
            <a:cxnSpLocks/>
          </p:cNvCxnSpPr>
          <p:nvPr/>
        </p:nvCxnSpPr>
        <p:spPr>
          <a:xfrm>
            <a:off x="10658213" y="2084138"/>
            <a:ext cx="0" cy="20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E9B5B1-3FAE-4B10-A834-CBC8257403E4}"/>
              </a:ext>
            </a:extLst>
          </p:cNvPr>
          <p:cNvCxnSpPr>
            <a:cxnSpLocks/>
          </p:cNvCxnSpPr>
          <p:nvPr/>
        </p:nvCxnSpPr>
        <p:spPr>
          <a:xfrm flipV="1">
            <a:off x="10019251" y="2759138"/>
            <a:ext cx="206961" cy="14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0DC87F-BB09-4249-BDAD-AEA58BE1BDDC}"/>
              </a:ext>
            </a:extLst>
          </p:cNvPr>
          <p:cNvCxnSpPr>
            <a:cxnSpLocks/>
          </p:cNvCxnSpPr>
          <p:nvPr/>
        </p:nvCxnSpPr>
        <p:spPr>
          <a:xfrm flipV="1">
            <a:off x="10019251" y="4858287"/>
            <a:ext cx="206961" cy="14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324C413-AB2F-4518-86E8-D6BF9E2DED3C}"/>
              </a:ext>
            </a:extLst>
          </p:cNvPr>
          <p:cNvSpPr/>
          <p:nvPr/>
        </p:nvSpPr>
        <p:spPr>
          <a:xfrm>
            <a:off x="6358396" y="2178685"/>
            <a:ext cx="1837645"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3904036-49FC-4A59-9737-7E876F520CAF}"/>
              </a:ext>
            </a:extLst>
          </p:cNvPr>
          <p:cNvSpPr/>
          <p:nvPr/>
        </p:nvSpPr>
        <p:spPr>
          <a:xfrm>
            <a:off x="6358395" y="4303552"/>
            <a:ext cx="1837645" cy="43373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19646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6188-E84B-B74B-900C-7427F3ACFDCE}"/>
              </a:ext>
            </a:extLst>
          </p:cNvPr>
          <p:cNvSpPr>
            <a:spLocks noGrp="1"/>
          </p:cNvSpPr>
          <p:nvPr>
            <p:ph type="title"/>
          </p:nvPr>
        </p:nvSpPr>
        <p:spPr>
          <a:xfrm>
            <a:off x="838199" y="291090"/>
            <a:ext cx="10515599" cy="958870"/>
          </a:xfrm>
        </p:spPr>
        <p:txBody>
          <a:bodyPr vert="horz" lIns="91440" tIns="45720" rIns="91440" bIns="45720" rtlCol="0" anchor="b">
            <a:normAutofit/>
          </a:bodyPr>
          <a:lstStyle/>
          <a:p>
            <a:pPr algn="ctr"/>
            <a:r>
              <a:rPr lang="en-US" sz="5400" dirty="0">
                <a:solidFill>
                  <a:schemeClr val="bg1"/>
                </a:solidFill>
                <a:highlight>
                  <a:srgbClr val="000000"/>
                </a:highlight>
              </a:rPr>
              <a:t>Reg</a:t>
            </a:r>
            <a:r>
              <a:rPr lang="en-US" sz="5400" kern="1200" dirty="0">
                <a:solidFill>
                  <a:schemeClr val="bg1"/>
                </a:solidFill>
                <a:highlight>
                  <a:srgbClr val="000000"/>
                </a:highlight>
                <a:latin typeface="+mj-lt"/>
                <a:ea typeface="+mj-ea"/>
                <a:cs typeface="+mj-cs"/>
              </a:rPr>
              <a:t>ression strategies</a:t>
            </a:r>
          </a:p>
        </p:txBody>
      </p:sp>
      <p:graphicFrame>
        <p:nvGraphicFramePr>
          <p:cNvPr id="23" name="Content Placeholder 5">
            <a:extLst>
              <a:ext uri="{FF2B5EF4-FFF2-40B4-BE49-F238E27FC236}">
                <a16:creationId xmlns:a16="http://schemas.microsoft.com/office/drawing/2014/main" id="{F9222669-75E7-4C4A-84E4-8E938432FE97}"/>
              </a:ext>
            </a:extLst>
          </p:cNvPr>
          <p:cNvGraphicFramePr>
            <a:graphicFrameLocks noGrp="1"/>
          </p:cNvGraphicFramePr>
          <p:nvPr>
            <p:ph idx="1"/>
          </p:nvPr>
        </p:nvGraphicFramePr>
        <p:xfrm>
          <a:off x="838199" y="1915064"/>
          <a:ext cx="10159767" cy="4925200"/>
        </p:xfrm>
        <a:graphic>
          <a:graphicData uri="http://schemas.openxmlformats.org/drawingml/2006/table">
            <a:tbl>
              <a:tblPr>
                <a:tableStyleId>{5C22544A-7EE6-4342-B048-85BDC9FD1C3A}</a:tableStyleId>
              </a:tblPr>
              <a:tblGrid>
                <a:gridCol w="1664074">
                  <a:extLst>
                    <a:ext uri="{9D8B030D-6E8A-4147-A177-3AD203B41FA5}">
                      <a16:colId xmlns:a16="http://schemas.microsoft.com/office/drawing/2014/main" val="556910740"/>
                    </a:ext>
                  </a:extLst>
                </a:gridCol>
                <a:gridCol w="3298503">
                  <a:extLst>
                    <a:ext uri="{9D8B030D-6E8A-4147-A177-3AD203B41FA5}">
                      <a16:colId xmlns:a16="http://schemas.microsoft.com/office/drawing/2014/main" val="3309392449"/>
                    </a:ext>
                  </a:extLst>
                </a:gridCol>
                <a:gridCol w="2306055">
                  <a:extLst>
                    <a:ext uri="{9D8B030D-6E8A-4147-A177-3AD203B41FA5}">
                      <a16:colId xmlns:a16="http://schemas.microsoft.com/office/drawing/2014/main" val="2254524755"/>
                    </a:ext>
                  </a:extLst>
                </a:gridCol>
                <a:gridCol w="2891135">
                  <a:extLst>
                    <a:ext uri="{9D8B030D-6E8A-4147-A177-3AD203B41FA5}">
                      <a16:colId xmlns:a16="http://schemas.microsoft.com/office/drawing/2014/main" val="544225051"/>
                    </a:ext>
                  </a:extLst>
                </a:gridCol>
              </a:tblGrid>
              <a:tr h="293575">
                <a:tc gridSpan="4">
                  <a:txBody>
                    <a:bodyPr/>
                    <a:lstStyle/>
                    <a:p>
                      <a:pPr algn="ctr" fontAlgn="b"/>
                      <a:r>
                        <a:rPr lang="en-US" sz="1800" u="none" strike="noStrike" dirty="0">
                          <a:effectLst/>
                        </a:rPr>
                        <a:t>Optimal range of improvement in validated R2 from various methods in healthcare studies</a:t>
                      </a:r>
                      <a:endParaRPr lang="en-US" sz="1800" b="0" i="0" u="none" strike="noStrike" dirty="0">
                        <a:solidFill>
                          <a:srgbClr val="000000"/>
                        </a:solidFill>
                        <a:effectLst/>
                        <a:latin typeface="Calibri" panose="020F0502020204030204" pitchFamily="34" charset="0"/>
                      </a:endParaRPr>
                    </a:p>
                  </a:txBody>
                  <a:tcPr marL="10227" marR="10227" marT="10227" marB="0" anchor="b">
                    <a:lnB w="12700" cmpd="sng">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1847946"/>
                  </a:ext>
                </a:extLst>
              </a:tr>
              <a:tr h="293575">
                <a:tc>
                  <a:txBody>
                    <a:bodyPr/>
                    <a:lstStyle/>
                    <a:p>
                      <a:pPr algn="l" fontAlgn="b"/>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effectLst/>
                        </a:rPr>
                        <a:t>Method</a:t>
                      </a:r>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effectLst/>
                        </a:rPr>
                        <a:t>Range</a:t>
                      </a:r>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effectLst/>
                        </a:rPr>
                        <a:t>Example slide number</a:t>
                      </a:r>
                      <a:endParaRPr lang="en-US" sz="1800" b="0" i="0" u="none" strike="noStrike" dirty="0">
                        <a:solidFill>
                          <a:srgbClr val="000000"/>
                        </a:solidFill>
                        <a:effectLst/>
                        <a:latin typeface="Calibri" panose="020F0502020204030204" pitchFamily="34" charset="0"/>
                      </a:endParaRPr>
                    </a:p>
                  </a:txBody>
                  <a:tcPr marL="10227" marR="10227" marT="1022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2958723"/>
                  </a:ext>
                </a:extLst>
              </a:tr>
              <a:tr h="293575">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Valid predictors</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0-0.50</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119</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4105271"/>
                  </a:ext>
                </a:extLst>
              </a:tr>
              <a:tr h="293575">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Study design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0-0.10</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187</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3366731443"/>
                  </a:ext>
                </a:extLst>
              </a:tr>
              <a:tr h="293575">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Nonlinear term</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0-0.10</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117</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243736661"/>
                  </a:ext>
                </a:extLst>
              </a:tr>
              <a:tr h="293575">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Interaction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58-59, 117, 187</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4254265448"/>
                  </a:ext>
                </a:extLst>
              </a:tr>
              <a:tr h="293575">
                <a:tc>
                  <a:txBody>
                    <a:bodyPr/>
                    <a:lstStyle/>
                    <a:p>
                      <a:pPr algn="ctr" fontAlgn="b"/>
                      <a:r>
                        <a:rPr lang="en-US" sz="1800" u="none" strike="noStrike" dirty="0">
                          <a:effectLst/>
                        </a:rPr>
                        <a:t>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Nonlinear &amp; interaction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0-0.12</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121, 176</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861053260"/>
                  </a:ext>
                </a:extLst>
              </a:tr>
              <a:tr h="293575">
                <a:tc>
                  <a:txBody>
                    <a:bodyPr/>
                    <a:lstStyle/>
                    <a:p>
                      <a:pPr algn="ctr" fontAlgn="b"/>
                      <a:r>
                        <a:rPr lang="en-US" sz="1800" u="none" strike="noStrike" dirty="0">
                          <a:effectLst/>
                        </a:rPr>
                        <a:t>6</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Bigger sample</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154</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3371467792"/>
                  </a:ext>
                </a:extLst>
              </a:tr>
              <a:tr h="293575">
                <a:tc>
                  <a:txBody>
                    <a:bodyPr/>
                    <a:lstStyle/>
                    <a:p>
                      <a:pPr algn="ctr" fontAlgn="b"/>
                      <a:r>
                        <a:rPr lang="en-US" sz="1800" u="none" strike="noStrike" dirty="0">
                          <a:effectLst/>
                        </a:rPr>
                        <a:t>7</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Imputation</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154</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1048793762"/>
                  </a:ext>
                </a:extLst>
              </a:tr>
              <a:tr h="293575">
                <a:tc>
                  <a:txBody>
                    <a:bodyPr/>
                    <a:lstStyle/>
                    <a:p>
                      <a:pPr algn="ctr" fontAlgn="b"/>
                      <a:r>
                        <a:rPr lang="en-US" sz="1800" u="none" strike="noStrike" dirty="0">
                          <a:effectLst/>
                        </a:rPr>
                        <a:t>8</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Data reduction (e.g., clustering)</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98</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174702345"/>
                  </a:ext>
                </a:extLst>
              </a:tr>
              <a:tr h="293575">
                <a:tc>
                  <a:txBody>
                    <a:bodyPr/>
                    <a:lstStyle/>
                    <a:p>
                      <a:pPr algn="ctr" fontAlgn="b"/>
                      <a:r>
                        <a:rPr lang="en-US" sz="1800" u="none" strike="noStrike" dirty="0">
                          <a:effectLst/>
                        </a:rPr>
                        <a:t>9</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Topcoding</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0-0.05</a:t>
                      </a:r>
                      <a:endParaRPr lang="en-US" sz="1800" b="0" i="0" u="none" strike="noStrike" dirty="0">
                        <a:solidFill>
                          <a:srgbClr val="000000"/>
                        </a:solidFill>
                        <a:effectLst/>
                        <a:latin typeface="Calibri" panose="020F0502020204030204" pitchFamily="34" charset="0"/>
                      </a:endParaRPr>
                    </a:p>
                  </a:txBody>
                  <a:tcPr marL="10227" marR="10227" marT="10227" marB="0" anchor="b"/>
                </a:tc>
                <a:tc>
                  <a:txBody>
                    <a:bodyPr/>
                    <a:lstStyle/>
                    <a:p>
                      <a:pPr algn="ctr" fontAlgn="b"/>
                      <a:r>
                        <a:rPr lang="en-US" sz="1800" u="none" strike="noStrike" dirty="0">
                          <a:effectLst/>
                        </a:rPr>
                        <a:t>161</a:t>
                      </a:r>
                      <a:endParaRPr lang="en-US" sz="1800" b="0" i="0" u="none" strike="noStrike" dirty="0">
                        <a:solidFill>
                          <a:srgbClr val="000000"/>
                        </a:solidFill>
                        <a:effectLst/>
                        <a:latin typeface="Calibri" panose="020F0502020204030204" pitchFamily="34" charset="0"/>
                      </a:endParaRPr>
                    </a:p>
                  </a:txBody>
                  <a:tcPr marL="10227" marR="10227" marT="10227" marB="0" anchor="b"/>
                </a:tc>
                <a:extLst>
                  <a:ext uri="{0D108BD9-81ED-4DB2-BD59-A6C34878D82A}">
                    <a16:rowId xmlns:a16="http://schemas.microsoft.com/office/drawing/2014/main" val="3506743383"/>
                  </a:ext>
                </a:extLst>
              </a:tr>
              <a:tr h="293575">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Approximation</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[0.95-0.99*]</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161</a:t>
                      </a:r>
                      <a:endParaRPr lang="en-US" sz="1800" b="0" i="0" u="none" strike="noStrike" dirty="0">
                        <a:solidFill>
                          <a:srgbClr val="000000"/>
                        </a:solidFill>
                        <a:effectLst/>
                        <a:latin typeface="Calibri" panose="020F0502020204030204" pitchFamily="34" charset="0"/>
                      </a:endParaRPr>
                    </a:p>
                  </a:txBody>
                  <a:tcPr marL="10227" marR="10227" marT="10227"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4804265"/>
                  </a:ext>
                </a:extLst>
              </a:tr>
              <a:tr h="294793">
                <a:tc gridSpan="4">
                  <a:txBody>
                    <a:bodyPr/>
                    <a:lstStyle/>
                    <a:p>
                      <a:pPr algn="l" fontAlgn="b"/>
                      <a:r>
                        <a:rPr lang="en-US" sz="1800" u="none" strike="noStrike" dirty="0">
                          <a:effectLst/>
                        </a:rPr>
                        <a:t>* Model approximation: Retains a similar level of full model R2 while using fewer predictors.</a:t>
                      </a:r>
                      <a:endParaRPr lang="en-US" sz="1800" b="0" i="0" u="none" strike="noStrike" dirty="0">
                        <a:solidFill>
                          <a:srgbClr val="000000"/>
                        </a:solidFill>
                        <a:effectLst/>
                        <a:latin typeface="Calibri" panose="020F0502020204030204" pitchFamily="34" charset="0"/>
                      </a:endParaRPr>
                    </a:p>
                  </a:txBody>
                  <a:tcPr marL="10227" marR="10227" marT="10227" marB="0" anchor="b">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8430049"/>
                  </a:ext>
                </a:extLst>
              </a:tr>
              <a:tr h="859622">
                <a:tc gridSpan="4">
                  <a:txBody>
                    <a:bodyPr/>
                    <a:lstStyle/>
                    <a:p>
                      <a:pPr algn="l" fontAlgn="b"/>
                      <a:r>
                        <a:rPr lang="en-US" sz="1800" u="none" strike="noStrike" dirty="0">
                          <a:effectLst/>
                        </a:rPr>
                        <a:t>Note: These important methods are applicable in various regressions (e.g., logistic). Multiple strategies may or may not increase performance (R2) because of overfitting/unreliability in future data (see slide 141; complex models &amp; small samples). Cohen (1988) defines cutoffs for small, medium, and large R2 as 0.02, 0.13, and 0.26. R2 for individual predictions &gt;= 0.70, important groups &gt;= 0.26 (e.g., Medicare hospitals). </a:t>
                      </a:r>
                      <a:endParaRPr lang="en-US" sz="1800" b="0" i="0" u="none" strike="noStrike" dirty="0">
                        <a:solidFill>
                          <a:srgbClr val="000000"/>
                        </a:solidFill>
                        <a:effectLst/>
                        <a:latin typeface="Calibri" panose="020F0502020204030204" pitchFamily="34" charset="0"/>
                      </a:endParaRPr>
                    </a:p>
                  </a:txBody>
                  <a:tcPr marL="10227" marR="10227" marT="10227"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8572525"/>
                  </a:ext>
                </a:extLst>
              </a:tr>
            </a:tbl>
          </a:graphicData>
        </a:graphic>
      </p:graphicFrame>
      <p:sp>
        <p:nvSpPr>
          <p:cNvPr id="4" name="Slide Number Placeholder 3">
            <a:extLst>
              <a:ext uri="{FF2B5EF4-FFF2-40B4-BE49-F238E27FC236}">
                <a16:creationId xmlns:a16="http://schemas.microsoft.com/office/drawing/2014/main" id="{1D9AB956-09BE-9F46-531D-CBDAD183F422}"/>
              </a:ext>
            </a:extLst>
          </p:cNvPr>
          <p:cNvSpPr>
            <a:spLocks noGrp="1"/>
          </p:cNvSpPr>
          <p:nvPr>
            <p:ph type="sldNum" sz="quarter" idx="12"/>
          </p:nvPr>
        </p:nvSpPr>
        <p:spPr/>
        <p:txBody>
          <a:bodyPr vert="horz" lIns="91440" tIns="45720" rIns="91440" bIns="45720" rtlCol="0" anchor="ctr">
            <a:normAutofit/>
          </a:bodyPr>
          <a:lstStyle/>
          <a:p>
            <a:pPr>
              <a:spcAft>
                <a:spcPts val="600"/>
              </a:spcAft>
            </a:pPr>
            <a:fld id="{35032509-D289-4CC9-8A27-14E47DC64BC2}" type="slidenum">
              <a:rPr lang="en-US" smtClean="0"/>
              <a:pPr>
                <a:spcAft>
                  <a:spcPts val="600"/>
                </a:spcAft>
              </a:pPr>
              <a:t>118</a:t>
            </a:fld>
            <a:endParaRPr lang="en-US" dirty="0"/>
          </a:p>
        </p:txBody>
      </p:sp>
    </p:spTree>
    <p:extLst>
      <p:ext uri="{BB962C8B-B14F-4D97-AF65-F5344CB8AC3E}">
        <p14:creationId xmlns:p14="http://schemas.microsoft.com/office/powerpoint/2010/main" val="1827435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6FB0-F083-5B04-EC61-2249A16D06DC}"/>
              </a:ext>
            </a:extLst>
          </p:cNvPr>
          <p:cNvSpPr>
            <a:spLocks noGrp="1"/>
          </p:cNvSpPr>
          <p:nvPr>
            <p:ph type="title"/>
          </p:nvPr>
        </p:nvSpPr>
        <p:spPr/>
        <p:txBody>
          <a:bodyPr/>
          <a:lstStyle/>
          <a:p>
            <a:r>
              <a:rPr lang="en-US" dirty="0"/>
              <a:t>2 x 2 contingency tables</a:t>
            </a:r>
          </a:p>
        </p:txBody>
      </p:sp>
      <p:sp>
        <p:nvSpPr>
          <p:cNvPr id="3" name="Content Placeholder 2">
            <a:extLst>
              <a:ext uri="{FF2B5EF4-FFF2-40B4-BE49-F238E27FC236}">
                <a16:creationId xmlns:a16="http://schemas.microsoft.com/office/drawing/2014/main" id="{363A2CAF-57DC-8465-B54B-7FB7182E1970}"/>
              </a:ext>
            </a:extLst>
          </p:cNvPr>
          <p:cNvSpPr>
            <a:spLocks noGrp="1"/>
          </p:cNvSpPr>
          <p:nvPr>
            <p:ph idx="1"/>
          </p:nvPr>
        </p:nvSpPr>
        <p:spPr/>
        <p:txBody>
          <a:bodyPr/>
          <a:lstStyle/>
          <a:p>
            <a:r>
              <a:rPr lang="en-US" dirty="0"/>
              <a:t>We often begin by summarizing our results in 2-by-2 tables.</a:t>
            </a:r>
          </a:p>
          <a:p>
            <a:r>
              <a:rPr lang="en-US" dirty="0"/>
              <a:t>For example, we may want to know if pneumonia (Exposure) patients have a higher chance of readmissions (Outcome). Our data: a=20, b=30, c=5, d=45.</a:t>
            </a:r>
          </a:p>
          <a:p>
            <a:r>
              <a:rPr lang="en-US" dirty="0"/>
              <a:t>We see more readmissions for pneumonia patients (20 vs. 5).</a:t>
            </a:r>
          </a:p>
          <a:p>
            <a:endParaRPr lang="en-US" dirty="0"/>
          </a:p>
        </p:txBody>
      </p:sp>
      <p:sp>
        <p:nvSpPr>
          <p:cNvPr id="14" name="Slide Number Placeholder 13">
            <a:extLst>
              <a:ext uri="{FF2B5EF4-FFF2-40B4-BE49-F238E27FC236}">
                <a16:creationId xmlns:a16="http://schemas.microsoft.com/office/drawing/2014/main" id="{EC5F8314-FC41-33ED-43CE-8F50F6D63185}"/>
              </a:ext>
            </a:extLst>
          </p:cNvPr>
          <p:cNvSpPr>
            <a:spLocks noGrp="1"/>
          </p:cNvSpPr>
          <p:nvPr>
            <p:ph type="sldNum" sz="quarter" idx="12"/>
          </p:nvPr>
        </p:nvSpPr>
        <p:spPr/>
        <p:txBody>
          <a:bodyPr/>
          <a:lstStyle/>
          <a:p>
            <a:fld id="{16D16E31-E128-4556-899B-701A42963F24}" type="slidenum">
              <a:rPr lang="en-US" smtClean="0"/>
              <a:t>12</a:t>
            </a:fld>
            <a:endParaRPr lang="en-US" dirty="0"/>
          </a:p>
        </p:txBody>
      </p:sp>
      <p:pic>
        <p:nvPicPr>
          <p:cNvPr id="7" name="Picture 6">
            <a:extLst>
              <a:ext uri="{FF2B5EF4-FFF2-40B4-BE49-F238E27FC236}">
                <a16:creationId xmlns:a16="http://schemas.microsoft.com/office/drawing/2014/main" id="{3ADD18B7-0477-C7BE-E81A-749E9FFC9ABE}"/>
              </a:ext>
            </a:extLst>
          </p:cNvPr>
          <p:cNvPicPr>
            <a:picLocks noChangeAspect="1"/>
          </p:cNvPicPr>
          <p:nvPr/>
        </p:nvPicPr>
        <p:blipFill>
          <a:blip r:embed="rId2"/>
          <a:stretch>
            <a:fillRect/>
          </a:stretch>
        </p:blipFill>
        <p:spPr>
          <a:xfrm>
            <a:off x="1009639" y="4070318"/>
            <a:ext cx="7957744" cy="2787682"/>
          </a:xfrm>
          <a:prstGeom prst="rect">
            <a:avLst/>
          </a:prstGeom>
        </p:spPr>
      </p:pic>
      <p:pic>
        <p:nvPicPr>
          <p:cNvPr id="9" name="Picture 8">
            <a:extLst>
              <a:ext uri="{FF2B5EF4-FFF2-40B4-BE49-F238E27FC236}">
                <a16:creationId xmlns:a16="http://schemas.microsoft.com/office/drawing/2014/main" id="{5244E126-53FC-ABE0-AAE7-B1A85BBD7F5A}"/>
              </a:ext>
            </a:extLst>
          </p:cNvPr>
          <p:cNvPicPr>
            <a:picLocks noChangeAspect="1"/>
          </p:cNvPicPr>
          <p:nvPr/>
        </p:nvPicPr>
        <p:blipFill>
          <a:blip r:embed="rId3"/>
          <a:stretch>
            <a:fillRect/>
          </a:stretch>
        </p:blipFill>
        <p:spPr>
          <a:xfrm>
            <a:off x="9335202" y="4698725"/>
            <a:ext cx="2769326" cy="950913"/>
          </a:xfrm>
          <a:prstGeom prst="rect">
            <a:avLst/>
          </a:prstGeom>
        </p:spPr>
      </p:pic>
      <p:sp>
        <p:nvSpPr>
          <p:cNvPr id="10" name="TextBox 9">
            <a:extLst>
              <a:ext uri="{FF2B5EF4-FFF2-40B4-BE49-F238E27FC236}">
                <a16:creationId xmlns:a16="http://schemas.microsoft.com/office/drawing/2014/main" id="{DB63EEFC-F834-297B-64EF-17C762F56FB9}"/>
              </a:ext>
            </a:extLst>
          </p:cNvPr>
          <p:cNvSpPr txBox="1"/>
          <p:nvPr/>
        </p:nvSpPr>
        <p:spPr>
          <a:xfrm>
            <a:off x="6202078" y="4529448"/>
            <a:ext cx="1530221" cy="338554"/>
          </a:xfrm>
          <a:prstGeom prst="rect">
            <a:avLst/>
          </a:prstGeom>
          <a:noFill/>
        </p:spPr>
        <p:txBody>
          <a:bodyPr wrap="square" rtlCol="0">
            <a:spAutoFit/>
          </a:bodyPr>
          <a:lstStyle/>
          <a:p>
            <a:r>
              <a:rPr lang="en-US" sz="1600" dirty="0"/>
              <a:t>or Outcome</a:t>
            </a:r>
          </a:p>
        </p:txBody>
      </p:sp>
      <p:sp>
        <p:nvSpPr>
          <p:cNvPr id="12" name="TextBox 11">
            <a:extLst>
              <a:ext uri="{FF2B5EF4-FFF2-40B4-BE49-F238E27FC236}">
                <a16:creationId xmlns:a16="http://schemas.microsoft.com/office/drawing/2014/main" id="{0EC1F599-C542-E399-4B2C-559A1D8DBEED}"/>
              </a:ext>
            </a:extLst>
          </p:cNvPr>
          <p:cNvSpPr txBox="1"/>
          <p:nvPr/>
        </p:nvSpPr>
        <p:spPr>
          <a:xfrm>
            <a:off x="10099883" y="4124375"/>
            <a:ext cx="1530221" cy="338554"/>
          </a:xfrm>
          <a:prstGeom prst="rect">
            <a:avLst/>
          </a:prstGeom>
          <a:noFill/>
        </p:spPr>
        <p:txBody>
          <a:bodyPr wrap="square" rtlCol="0">
            <a:spAutoFit/>
          </a:bodyPr>
          <a:lstStyle/>
          <a:p>
            <a:r>
              <a:rPr lang="en-US" sz="1600" dirty="0"/>
              <a:t>Readmission</a:t>
            </a:r>
          </a:p>
        </p:txBody>
      </p:sp>
      <p:sp>
        <p:nvSpPr>
          <p:cNvPr id="13" name="TextBox 12">
            <a:extLst>
              <a:ext uri="{FF2B5EF4-FFF2-40B4-BE49-F238E27FC236}">
                <a16:creationId xmlns:a16="http://schemas.microsoft.com/office/drawing/2014/main" id="{B80692B2-EEFC-ACB7-3F23-E1E7AB1B4171}"/>
              </a:ext>
            </a:extLst>
          </p:cNvPr>
          <p:cNvSpPr txBox="1"/>
          <p:nvPr/>
        </p:nvSpPr>
        <p:spPr>
          <a:xfrm>
            <a:off x="7867254" y="5015126"/>
            <a:ext cx="1486678" cy="338554"/>
          </a:xfrm>
          <a:prstGeom prst="rect">
            <a:avLst/>
          </a:prstGeom>
          <a:noFill/>
        </p:spPr>
        <p:txBody>
          <a:bodyPr wrap="square" rtlCol="0">
            <a:spAutoFit/>
          </a:bodyPr>
          <a:lstStyle/>
          <a:p>
            <a:r>
              <a:rPr lang="en-US" sz="1600" dirty="0"/>
              <a:t>Pneumonia</a:t>
            </a:r>
          </a:p>
        </p:txBody>
      </p:sp>
      <p:pic>
        <p:nvPicPr>
          <p:cNvPr id="8" name="Picture 7">
            <a:extLst>
              <a:ext uri="{FF2B5EF4-FFF2-40B4-BE49-F238E27FC236}">
                <a16:creationId xmlns:a16="http://schemas.microsoft.com/office/drawing/2014/main" id="{75E4EC85-059C-C87E-2F05-025BA8E57BCF}"/>
              </a:ext>
            </a:extLst>
          </p:cNvPr>
          <p:cNvPicPr>
            <a:picLocks noChangeAspect="1"/>
          </p:cNvPicPr>
          <p:nvPr/>
        </p:nvPicPr>
        <p:blipFill>
          <a:blip r:embed="rId4"/>
          <a:stretch>
            <a:fillRect/>
          </a:stretch>
        </p:blipFill>
        <p:spPr>
          <a:xfrm>
            <a:off x="8924060" y="4433188"/>
            <a:ext cx="3219450" cy="314325"/>
          </a:xfrm>
          <a:prstGeom prst="rect">
            <a:avLst/>
          </a:prstGeom>
        </p:spPr>
      </p:pic>
      <p:pic>
        <p:nvPicPr>
          <p:cNvPr id="15" name="Picture 14">
            <a:extLst>
              <a:ext uri="{FF2B5EF4-FFF2-40B4-BE49-F238E27FC236}">
                <a16:creationId xmlns:a16="http://schemas.microsoft.com/office/drawing/2014/main" id="{3C016BB1-2AF1-2A97-D910-F19A9C1E8F9B}"/>
              </a:ext>
            </a:extLst>
          </p:cNvPr>
          <p:cNvPicPr>
            <a:picLocks noChangeAspect="1"/>
          </p:cNvPicPr>
          <p:nvPr/>
        </p:nvPicPr>
        <p:blipFill>
          <a:blip r:embed="rId5"/>
          <a:stretch>
            <a:fillRect/>
          </a:stretch>
        </p:blipFill>
        <p:spPr>
          <a:xfrm>
            <a:off x="8953882" y="4693751"/>
            <a:ext cx="400050" cy="1009650"/>
          </a:xfrm>
          <a:prstGeom prst="rect">
            <a:avLst/>
          </a:prstGeom>
        </p:spPr>
      </p:pic>
    </p:spTree>
    <p:extLst>
      <p:ext uri="{BB962C8B-B14F-4D97-AF65-F5344CB8AC3E}">
        <p14:creationId xmlns:p14="http://schemas.microsoft.com/office/powerpoint/2010/main" val="3896926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CF68-1691-06FC-9C25-31E3F694E1FC}"/>
              </a:ext>
            </a:extLst>
          </p:cNvPr>
          <p:cNvSpPr>
            <a:spLocks noGrp="1"/>
          </p:cNvSpPr>
          <p:nvPr>
            <p:ph type="title"/>
          </p:nvPr>
        </p:nvSpPr>
        <p:spPr>
          <a:xfrm>
            <a:off x="466568" y="33090"/>
            <a:ext cx="10803342" cy="1450757"/>
          </a:xfrm>
        </p:spPr>
        <p:txBody>
          <a:bodyPr>
            <a:normAutofit fontScale="90000"/>
          </a:bodyPr>
          <a:lstStyle/>
          <a:p>
            <a:r>
              <a:rPr lang="en-US" dirty="0"/>
              <a:t>Working with probabilities from binary outcomes: Risk difference and Risk Ratios (or Relative Risk)</a:t>
            </a:r>
          </a:p>
        </p:txBody>
      </p:sp>
      <p:pic>
        <p:nvPicPr>
          <p:cNvPr id="5" name="Content Placeholder 4">
            <a:extLst>
              <a:ext uri="{FF2B5EF4-FFF2-40B4-BE49-F238E27FC236}">
                <a16:creationId xmlns:a16="http://schemas.microsoft.com/office/drawing/2014/main" id="{91952CFC-9F20-9CC2-CA33-FA4D3B66B789}"/>
              </a:ext>
            </a:extLst>
          </p:cNvPr>
          <p:cNvPicPr>
            <a:picLocks noGrp="1" noChangeAspect="1"/>
          </p:cNvPicPr>
          <p:nvPr>
            <p:ph idx="1"/>
          </p:nvPr>
        </p:nvPicPr>
        <p:blipFill>
          <a:blip r:embed="rId2"/>
          <a:stretch>
            <a:fillRect/>
          </a:stretch>
        </p:blipFill>
        <p:spPr>
          <a:xfrm>
            <a:off x="754310" y="1566720"/>
            <a:ext cx="10515600" cy="2604120"/>
          </a:xfrm>
        </p:spPr>
      </p:pic>
      <p:sp>
        <p:nvSpPr>
          <p:cNvPr id="10" name="Slide Number Placeholder 9">
            <a:extLst>
              <a:ext uri="{FF2B5EF4-FFF2-40B4-BE49-F238E27FC236}">
                <a16:creationId xmlns:a16="http://schemas.microsoft.com/office/drawing/2014/main" id="{155D7610-C409-AD65-9C6E-B1C29F07D215}"/>
              </a:ext>
            </a:extLst>
          </p:cNvPr>
          <p:cNvSpPr>
            <a:spLocks noGrp="1"/>
          </p:cNvSpPr>
          <p:nvPr>
            <p:ph type="sldNum" sz="quarter" idx="12"/>
          </p:nvPr>
        </p:nvSpPr>
        <p:spPr/>
        <p:txBody>
          <a:bodyPr/>
          <a:lstStyle/>
          <a:p>
            <a:fld id="{16D16E31-E128-4556-899B-701A42963F24}" type="slidenum">
              <a:rPr lang="en-US" smtClean="0"/>
              <a:t>13</a:t>
            </a:fld>
            <a:endParaRPr lang="en-US" dirty="0"/>
          </a:p>
        </p:txBody>
      </p:sp>
      <p:pic>
        <p:nvPicPr>
          <p:cNvPr id="7" name="Picture 6">
            <a:extLst>
              <a:ext uri="{FF2B5EF4-FFF2-40B4-BE49-F238E27FC236}">
                <a16:creationId xmlns:a16="http://schemas.microsoft.com/office/drawing/2014/main" id="{BD339F0D-A348-9A87-7FFA-4F601DFEA9AC}"/>
              </a:ext>
            </a:extLst>
          </p:cNvPr>
          <p:cNvPicPr>
            <a:picLocks noChangeAspect="1"/>
          </p:cNvPicPr>
          <p:nvPr/>
        </p:nvPicPr>
        <p:blipFill>
          <a:blip r:embed="rId3"/>
          <a:stretch>
            <a:fillRect/>
          </a:stretch>
        </p:blipFill>
        <p:spPr>
          <a:xfrm>
            <a:off x="1379071" y="4537483"/>
            <a:ext cx="7705725" cy="1809750"/>
          </a:xfrm>
          <a:prstGeom prst="rect">
            <a:avLst/>
          </a:prstGeom>
        </p:spPr>
      </p:pic>
      <p:sp>
        <p:nvSpPr>
          <p:cNvPr id="8" name="TextBox 7">
            <a:extLst>
              <a:ext uri="{FF2B5EF4-FFF2-40B4-BE49-F238E27FC236}">
                <a16:creationId xmlns:a16="http://schemas.microsoft.com/office/drawing/2014/main" id="{FB2E048D-C375-816F-ED88-1B2251EEEE50}"/>
              </a:ext>
            </a:extLst>
          </p:cNvPr>
          <p:cNvSpPr txBox="1"/>
          <p:nvPr/>
        </p:nvSpPr>
        <p:spPr>
          <a:xfrm>
            <a:off x="352338" y="3070371"/>
            <a:ext cx="2718033" cy="1477328"/>
          </a:xfrm>
          <a:prstGeom prst="rect">
            <a:avLst/>
          </a:prstGeom>
          <a:noFill/>
        </p:spPr>
        <p:txBody>
          <a:bodyPr wrap="square" rtlCol="0">
            <a:spAutoFit/>
          </a:bodyPr>
          <a:lstStyle/>
          <a:p>
            <a:r>
              <a:rPr lang="en-US" dirty="0">
                <a:highlight>
                  <a:srgbClr val="FFFF00"/>
                </a:highlight>
              </a:rPr>
              <a:t>These are commonly used statistics but we use Odds Ratios because of their more flexible statistical qualities.</a:t>
            </a:r>
          </a:p>
        </p:txBody>
      </p:sp>
      <p:sp>
        <p:nvSpPr>
          <p:cNvPr id="9" name="TextBox 8">
            <a:extLst>
              <a:ext uri="{FF2B5EF4-FFF2-40B4-BE49-F238E27FC236}">
                <a16:creationId xmlns:a16="http://schemas.microsoft.com/office/drawing/2014/main" id="{999B083B-3D80-1D12-97A8-89105E74F962}"/>
              </a:ext>
            </a:extLst>
          </p:cNvPr>
          <p:cNvSpPr txBox="1"/>
          <p:nvPr/>
        </p:nvSpPr>
        <p:spPr>
          <a:xfrm>
            <a:off x="8321878" y="3937318"/>
            <a:ext cx="3870122" cy="1200329"/>
          </a:xfrm>
          <a:prstGeom prst="rect">
            <a:avLst/>
          </a:prstGeom>
          <a:noFill/>
        </p:spPr>
        <p:txBody>
          <a:bodyPr wrap="square" rtlCol="0">
            <a:spAutoFit/>
          </a:bodyPr>
          <a:lstStyle/>
          <a:p>
            <a:r>
              <a:rPr lang="en-US" dirty="0">
                <a:highlight>
                  <a:srgbClr val="00FFFF"/>
                </a:highlight>
              </a:rPr>
              <a:t>For example, if P1= 0.0026 and P2= 0.007, then:</a:t>
            </a:r>
          </a:p>
          <a:p>
            <a:r>
              <a:rPr lang="en-US" dirty="0">
                <a:highlight>
                  <a:srgbClr val="00FFFF"/>
                </a:highlight>
              </a:rPr>
              <a:t>Risk Difference= 0.0026 - 0.007 =0.0019</a:t>
            </a:r>
          </a:p>
          <a:p>
            <a:r>
              <a:rPr lang="en-US" dirty="0">
                <a:highlight>
                  <a:srgbClr val="00FFFF"/>
                </a:highlight>
              </a:rPr>
              <a:t>Risk Ratio = 3.7 (0.0026 / 0.007)</a:t>
            </a:r>
          </a:p>
        </p:txBody>
      </p:sp>
      <p:sp>
        <p:nvSpPr>
          <p:cNvPr id="3" name="TextBox 2">
            <a:extLst>
              <a:ext uri="{FF2B5EF4-FFF2-40B4-BE49-F238E27FC236}">
                <a16:creationId xmlns:a16="http://schemas.microsoft.com/office/drawing/2014/main" id="{030D02BA-8B68-E6A9-B36A-3FAF106F8605}"/>
              </a:ext>
            </a:extLst>
          </p:cNvPr>
          <p:cNvSpPr txBox="1"/>
          <p:nvPr/>
        </p:nvSpPr>
        <p:spPr>
          <a:xfrm>
            <a:off x="9152389" y="1391452"/>
            <a:ext cx="2667699" cy="923330"/>
          </a:xfrm>
          <a:prstGeom prst="rect">
            <a:avLst/>
          </a:prstGeom>
          <a:noFill/>
        </p:spPr>
        <p:txBody>
          <a:bodyPr wrap="square" rtlCol="0">
            <a:spAutoFit/>
          </a:bodyPr>
          <a:lstStyle/>
          <a:p>
            <a:r>
              <a:rPr lang="en-US" dirty="0">
                <a:highlight>
                  <a:srgbClr val="C0C0C0"/>
                </a:highlight>
              </a:rPr>
              <a:t>This slide points out there are other options but Odds Ratios are better.</a:t>
            </a:r>
          </a:p>
        </p:txBody>
      </p:sp>
    </p:spTree>
    <p:extLst>
      <p:ext uri="{BB962C8B-B14F-4D97-AF65-F5344CB8AC3E}">
        <p14:creationId xmlns:p14="http://schemas.microsoft.com/office/powerpoint/2010/main" val="417736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403-9213-B499-E978-762863658DD0}"/>
              </a:ext>
            </a:extLst>
          </p:cNvPr>
          <p:cNvSpPr>
            <a:spLocks noGrp="1"/>
          </p:cNvSpPr>
          <p:nvPr>
            <p:ph type="title"/>
          </p:nvPr>
        </p:nvSpPr>
        <p:spPr/>
        <p:txBody>
          <a:bodyPr/>
          <a:lstStyle/>
          <a:p>
            <a:r>
              <a:rPr lang="en-US" dirty="0"/>
              <a:t>The Odds Ratio</a:t>
            </a:r>
          </a:p>
        </p:txBody>
      </p:sp>
      <p:pic>
        <p:nvPicPr>
          <p:cNvPr id="5" name="Content Placeholder 4">
            <a:extLst>
              <a:ext uri="{FF2B5EF4-FFF2-40B4-BE49-F238E27FC236}">
                <a16:creationId xmlns:a16="http://schemas.microsoft.com/office/drawing/2014/main" id="{52604232-6F71-6304-47FF-A26591C139BD}"/>
              </a:ext>
            </a:extLst>
          </p:cNvPr>
          <p:cNvPicPr>
            <a:picLocks noGrp="1" noChangeAspect="1"/>
          </p:cNvPicPr>
          <p:nvPr>
            <p:ph idx="1"/>
          </p:nvPr>
        </p:nvPicPr>
        <p:blipFill>
          <a:blip r:embed="rId2"/>
          <a:stretch>
            <a:fillRect/>
          </a:stretch>
        </p:blipFill>
        <p:spPr>
          <a:xfrm>
            <a:off x="2013358" y="1747549"/>
            <a:ext cx="7531217" cy="4620466"/>
          </a:xfrm>
        </p:spPr>
      </p:pic>
      <p:sp>
        <p:nvSpPr>
          <p:cNvPr id="13" name="Slide Number Placeholder 12">
            <a:extLst>
              <a:ext uri="{FF2B5EF4-FFF2-40B4-BE49-F238E27FC236}">
                <a16:creationId xmlns:a16="http://schemas.microsoft.com/office/drawing/2014/main" id="{A5DB99B4-D878-6E28-AEB8-C2F24CF16D08}"/>
              </a:ext>
            </a:extLst>
          </p:cNvPr>
          <p:cNvSpPr>
            <a:spLocks noGrp="1"/>
          </p:cNvSpPr>
          <p:nvPr>
            <p:ph type="sldNum" sz="quarter" idx="12"/>
          </p:nvPr>
        </p:nvSpPr>
        <p:spPr/>
        <p:txBody>
          <a:bodyPr/>
          <a:lstStyle/>
          <a:p>
            <a:fld id="{16D16E31-E128-4556-899B-701A42963F24}" type="slidenum">
              <a:rPr lang="en-US" smtClean="0"/>
              <a:t>14</a:t>
            </a:fld>
            <a:endParaRPr lang="en-US" dirty="0"/>
          </a:p>
        </p:txBody>
      </p:sp>
      <p:sp>
        <p:nvSpPr>
          <p:cNvPr id="6" name="TextBox 5">
            <a:extLst>
              <a:ext uri="{FF2B5EF4-FFF2-40B4-BE49-F238E27FC236}">
                <a16:creationId xmlns:a16="http://schemas.microsoft.com/office/drawing/2014/main" id="{A92C39DE-87C2-9816-32E5-588B1415DC14}"/>
              </a:ext>
            </a:extLst>
          </p:cNvPr>
          <p:cNvSpPr txBox="1"/>
          <p:nvPr/>
        </p:nvSpPr>
        <p:spPr>
          <a:xfrm>
            <a:off x="9454394" y="1942358"/>
            <a:ext cx="2466362" cy="1200329"/>
          </a:xfrm>
          <a:prstGeom prst="rect">
            <a:avLst/>
          </a:prstGeom>
          <a:noFill/>
        </p:spPr>
        <p:txBody>
          <a:bodyPr wrap="square" rtlCol="0">
            <a:spAutoFit/>
          </a:bodyPr>
          <a:lstStyle/>
          <a:p>
            <a:r>
              <a:rPr lang="en-US" dirty="0">
                <a:highlight>
                  <a:srgbClr val="FFFF00"/>
                </a:highlight>
              </a:rPr>
              <a:t>The RR’s denominator range is limited so we use the Odds Ratio instead.</a:t>
            </a:r>
          </a:p>
        </p:txBody>
      </p:sp>
      <p:sp>
        <p:nvSpPr>
          <p:cNvPr id="7" name="TextBox 6">
            <a:extLst>
              <a:ext uri="{FF2B5EF4-FFF2-40B4-BE49-F238E27FC236}">
                <a16:creationId xmlns:a16="http://schemas.microsoft.com/office/drawing/2014/main" id="{DC9C4B11-CD08-631D-6160-1141BB364303}"/>
              </a:ext>
            </a:extLst>
          </p:cNvPr>
          <p:cNvSpPr txBox="1"/>
          <p:nvPr/>
        </p:nvSpPr>
        <p:spPr>
          <a:xfrm>
            <a:off x="9634756" y="4057782"/>
            <a:ext cx="2557243" cy="1477328"/>
          </a:xfrm>
          <a:prstGeom prst="rect">
            <a:avLst/>
          </a:prstGeom>
          <a:noFill/>
        </p:spPr>
        <p:txBody>
          <a:bodyPr wrap="square" rtlCol="0">
            <a:spAutoFit/>
          </a:bodyPr>
          <a:lstStyle/>
          <a:p>
            <a:r>
              <a:rPr lang="en-US" dirty="0">
                <a:highlight>
                  <a:srgbClr val="FFFF00"/>
                </a:highlight>
              </a:rPr>
              <a:t>We can convert probabilities into odds (e.g., 0.80/(1 – 0.80) = 4.</a:t>
            </a:r>
          </a:p>
          <a:p>
            <a:r>
              <a:rPr lang="en-US" dirty="0">
                <a:highlight>
                  <a:srgbClr val="FFFF00"/>
                </a:highlight>
              </a:rPr>
              <a:t>4/1 odds means of 5 people, 4=Yes, 1=No.</a:t>
            </a:r>
          </a:p>
        </p:txBody>
      </p:sp>
      <p:cxnSp>
        <p:nvCxnSpPr>
          <p:cNvPr id="9" name="Straight Arrow Connector 8">
            <a:extLst>
              <a:ext uri="{FF2B5EF4-FFF2-40B4-BE49-F238E27FC236}">
                <a16:creationId xmlns:a16="http://schemas.microsoft.com/office/drawing/2014/main" id="{FC788587-442B-0BAD-4301-2D07826237A3}"/>
              </a:ext>
            </a:extLst>
          </p:cNvPr>
          <p:cNvCxnSpPr/>
          <p:nvPr/>
        </p:nvCxnSpPr>
        <p:spPr>
          <a:xfrm flipH="1">
            <a:off x="8946857" y="4348820"/>
            <a:ext cx="687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313B97B-FF30-AEE9-16A3-1EAB11EE1043}"/>
              </a:ext>
            </a:extLst>
          </p:cNvPr>
          <p:cNvSpPr txBox="1"/>
          <p:nvPr/>
        </p:nvSpPr>
        <p:spPr>
          <a:xfrm>
            <a:off x="9634756" y="5669867"/>
            <a:ext cx="2109831" cy="923330"/>
          </a:xfrm>
          <a:prstGeom prst="rect">
            <a:avLst/>
          </a:prstGeom>
          <a:noFill/>
        </p:spPr>
        <p:txBody>
          <a:bodyPr wrap="square" rtlCol="0">
            <a:spAutoFit/>
          </a:bodyPr>
          <a:lstStyle/>
          <a:p>
            <a:r>
              <a:rPr lang="en-US" dirty="0">
                <a:highlight>
                  <a:srgbClr val="FFFF00"/>
                </a:highlight>
              </a:rPr>
              <a:t>The Odds Ratio is calculated as the: Odds 1/ Odds 2.</a:t>
            </a:r>
          </a:p>
        </p:txBody>
      </p:sp>
      <p:cxnSp>
        <p:nvCxnSpPr>
          <p:cNvPr id="12" name="Straight Arrow Connector 11">
            <a:extLst>
              <a:ext uri="{FF2B5EF4-FFF2-40B4-BE49-F238E27FC236}">
                <a16:creationId xmlns:a16="http://schemas.microsoft.com/office/drawing/2014/main" id="{6FDF04D1-94FF-2318-499B-47B6DF9F823E}"/>
              </a:ext>
            </a:extLst>
          </p:cNvPr>
          <p:cNvCxnSpPr/>
          <p:nvPr/>
        </p:nvCxnSpPr>
        <p:spPr>
          <a:xfrm flipH="1">
            <a:off x="6954473" y="6199464"/>
            <a:ext cx="2499921" cy="67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9F4738-AB17-2354-4C08-A57C974A9F20}"/>
              </a:ext>
            </a:extLst>
          </p:cNvPr>
          <p:cNvSpPr txBox="1"/>
          <p:nvPr/>
        </p:nvSpPr>
        <p:spPr>
          <a:xfrm>
            <a:off x="161051" y="6033184"/>
            <a:ext cx="2466362" cy="646331"/>
          </a:xfrm>
          <a:prstGeom prst="rect">
            <a:avLst/>
          </a:prstGeom>
          <a:noFill/>
        </p:spPr>
        <p:txBody>
          <a:bodyPr wrap="square" rtlCol="0">
            <a:spAutoFit/>
          </a:bodyPr>
          <a:lstStyle/>
          <a:p>
            <a:r>
              <a:rPr lang="en-US" dirty="0">
                <a:highlight>
                  <a:srgbClr val="FFFF00"/>
                </a:highlight>
              </a:rPr>
              <a:t>p= Probability of A</a:t>
            </a:r>
          </a:p>
          <a:p>
            <a:r>
              <a:rPr lang="en-US" dirty="0">
                <a:highlight>
                  <a:srgbClr val="FFFF00"/>
                </a:highlight>
              </a:rPr>
              <a:t>q= Probability of </a:t>
            </a:r>
            <a:r>
              <a:rPr lang="en-US" u="sng" dirty="0">
                <a:highlight>
                  <a:srgbClr val="FFFF00"/>
                </a:highlight>
              </a:rPr>
              <a:t>not</a:t>
            </a:r>
            <a:r>
              <a:rPr lang="en-US" dirty="0">
                <a:highlight>
                  <a:srgbClr val="FFFF00"/>
                </a:highlight>
              </a:rPr>
              <a:t> A</a:t>
            </a:r>
          </a:p>
        </p:txBody>
      </p:sp>
      <p:sp>
        <p:nvSpPr>
          <p:cNvPr id="4" name="TextBox 3">
            <a:extLst>
              <a:ext uri="{FF2B5EF4-FFF2-40B4-BE49-F238E27FC236}">
                <a16:creationId xmlns:a16="http://schemas.microsoft.com/office/drawing/2014/main" id="{79025F62-8E81-9123-A801-8685E6F0CB63}"/>
              </a:ext>
            </a:extLst>
          </p:cNvPr>
          <p:cNvSpPr txBox="1"/>
          <p:nvPr/>
        </p:nvSpPr>
        <p:spPr>
          <a:xfrm>
            <a:off x="161051" y="2219357"/>
            <a:ext cx="3095537" cy="2031325"/>
          </a:xfrm>
          <a:prstGeom prst="rect">
            <a:avLst/>
          </a:prstGeom>
          <a:noFill/>
        </p:spPr>
        <p:txBody>
          <a:bodyPr wrap="square" rtlCol="0">
            <a:spAutoFit/>
          </a:bodyPr>
          <a:lstStyle/>
          <a:p>
            <a:r>
              <a:rPr lang="en-US" dirty="0">
                <a:solidFill>
                  <a:srgbClr val="FF0000"/>
                </a:solidFill>
              </a:rPr>
              <a:t>Do pneumonia patients have greater odds of readmission than non-pneumonia patients?</a:t>
            </a:r>
          </a:p>
          <a:p>
            <a:endParaRPr lang="en-US" dirty="0">
              <a:solidFill>
                <a:srgbClr val="FF0000"/>
              </a:solidFill>
            </a:endParaRPr>
          </a:p>
          <a:p>
            <a:r>
              <a:rPr lang="en-US" dirty="0">
                <a:solidFill>
                  <a:srgbClr val="FF0000"/>
                </a:solidFill>
              </a:rPr>
              <a:t>Odds PNA Readmit/ </a:t>
            </a:r>
          </a:p>
          <a:p>
            <a:r>
              <a:rPr lang="en-US" dirty="0">
                <a:solidFill>
                  <a:srgbClr val="FF0000"/>
                </a:solidFill>
              </a:rPr>
              <a:t>Odds non-PNA Readmit</a:t>
            </a:r>
          </a:p>
          <a:p>
            <a:r>
              <a:rPr lang="en-US" dirty="0">
                <a:solidFill>
                  <a:srgbClr val="FF0000"/>
                </a:solidFill>
              </a:rPr>
              <a:t>= 2/1</a:t>
            </a:r>
          </a:p>
        </p:txBody>
      </p:sp>
    </p:spTree>
    <p:extLst>
      <p:ext uri="{BB962C8B-B14F-4D97-AF65-F5344CB8AC3E}">
        <p14:creationId xmlns:p14="http://schemas.microsoft.com/office/powerpoint/2010/main" val="2463520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A29D4-A0C7-968A-A4A0-34D553AB6756}"/>
              </a:ext>
            </a:extLst>
          </p:cNvPr>
          <p:cNvSpPr>
            <a:spLocks noGrp="1"/>
          </p:cNvSpPr>
          <p:nvPr>
            <p:ph type="title"/>
          </p:nvPr>
        </p:nvSpPr>
        <p:spPr/>
        <p:txBody>
          <a:bodyPr>
            <a:normAutofit/>
          </a:bodyPr>
          <a:lstStyle/>
          <a:p>
            <a:r>
              <a:rPr lang="en-US" dirty="0"/>
              <a:t>Various Odds Ratio calculations for the exposure (or factor)</a:t>
            </a:r>
          </a:p>
        </p:txBody>
      </p:sp>
      <p:sp>
        <p:nvSpPr>
          <p:cNvPr id="3" name="Content Placeholder 2">
            <a:extLst>
              <a:ext uri="{FF2B5EF4-FFF2-40B4-BE49-F238E27FC236}">
                <a16:creationId xmlns:a16="http://schemas.microsoft.com/office/drawing/2014/main" id="{767D0BED-D971-ED88-29E7-736E28BA470A}"/>
              </a:ext>
            </a:extLst>
          </p:cNvPr>
          <p:cNvSpPr>
            <a:spLocks noGrp="1"/>
          </p:cNvSpPr>
          <p:nvPr>
            <p:ph idx="1"/>
          </p:nvPr>
        </p:nvSpPr>
        <p:spPr>
          <a:xfrm>
            <a:off x="838200" y="1739899"/>
            <a:ext cx="10515600" cy="4351338"/>
          </a:xfrm>
        </p:spPr>
        <p:txBody>
          <a:bodyPr/>
          <a:lstStyle/>
          <a:p>
            <a:r>
              <a:rPr lang="en-US" dirty="0"/>
              <a:t>We can use proportions, whole numbers, and multiplication to get the same odds ratio. See data table below.</a:t>
            </a:r>
          </a:p>
          <a:p>
            <a:r>
              <a:rPr lang="en-US" dirty="0"/>
              <a:t>Ex. 1 Proportions: [(20/ (20+30) ) / (30/ (20+30))] / [(5/ (5+45)) / (45/(5+45))]</a:t>
            </a:r>
          </a:p>
          <a:p>
            <a:pPr marL="0" indent="0">
              <a:buNone/>
            </a:pPr>
            <a:r>
              <a:rPr lang="en-US" dirty="0"/>
              <a:t>   Odds Ratio = (0.4/0.6) / (0.1/0.9) = 0.66 / 0.11 = 6</a:t>
            </a:r>
          </a:p>
          <a:p>
            <a:r>
              <a:rPr lang="en-US" dirty="0">
                <a:solidFill>
                  <a:srgbClr val="00B0F0"/>
                </a:solidFill>
              </a:rPr>
              <a:t>Ex. 2 Whole Numbers</a:t>
            </a:r>
            <a:r>
              <a:rPr lang="en-US" dirty="0"/>
              <a:t>: Odds Ratio = (20/30) / (5/45) = 6</a:t>
            </a:r>
          </a:p>
          <a:p>
            <a:r>
              <a:rPr lang="en-US" dirty="0"/>
              <a:t>Ex. 3 Multiplication: Odds Ratio = a*d/b*c = 20*45 / 30*5 = 6</a:t>
            </a:r>
          </a:p>
          <a:p>
            <a:r>
              <a:rPr lang="en-US" dirty="0">
                <a:solidFill>
                  <a:srgbClr val="FF0000"/>
                </a:solidFill>
              </a:rPr>
              <a:t>All 3 gives us the Odds Ratio of a readmission for those with pneumonia compared to non-pneumonia. </a:t>
            </a:r>
            <a:r>
              <a:rPr lang="en-US" dirty="0">
                <a:solidFill>
                  <a:schemeClr val="tx1"/>
                </a:solidFill>
              </a:rPr>
              <a:t>For example, if we expect pneumonia patients to have</a:t>
            </a:r>
          </a:p>
          <a:p>
            <a:r>
              <a:rPr lang="en-US" dirty="0">
                <a:solidFill>
                  <a:schemeClr val="tx1"/>
                </a:solidFill>
              </a:rPr>
              <a:t>higher chances for pneumonia, then we expect that the </a:t>
            </a:r>
          </a:p>
          <a:p>
            <a:r>
              <a:rPr lang="en-US" dirty="0">
                <a:solidFill>
                  <a:schemeClr val="tx1"/>
                </a:solidFill>
              </a:rPr>
              <a:t>Odds Ratio of 20/30 and 5/45 to be &gt; 1 (which it is).</a:t>
            </a:r>
          </a:p>
        </p:txBody>
      </p:sp>
      <p:sp>
        <p:nvSpPr>
          <p:cNvPr id="6" name="Slide Number Placeholder 5">
            <a:extLst>
              <a:ext uri="{FF2B5EF4-FFF2-40B4-BE49-F238E27FC236}">
                <a16:creationId xmlns:a16="http://schemas.microsoft.com/office/drawing/2014/main" id="{D8CFC8FA-EEDE-6F92-9434-1435187DCA63}"/>
              </a:ext>
            </a:extLst>
          </p:cNvPr>
          <p:cNvSpPr>
            <a:spLocks noGrp="1"/>
          </p:cNvSpPr>
          <p:nvPr>
            <p:ph type="sldNum" sz="quarter" idx="12"/>
          </p:nvPr>
        </p:nvSpPr>
        <p:spPr/>
        <p:txBody>
          <a:bodyPr/>
          <a:lstStyle/>
          <a:p>
            <a:fld id="{16D16E31-E128-4556-899B-701A42963F24}" type="slidenum">
              <a:rPr lang="en-US" smtClean="0"/>
              <a:t>15</a:t>
            </a:fld>
            <a:endParaRPr lang="en-US" dirty="0"/>
          </a:p>
        </p:txBody>
      </p:sp>
      <p:pic>
        <p:nvPicPr>
          <p:cNvPr id="4" name="Picture 3">
            <a:extLst>
              <a:ext uri="{FF2B5EF4-FFF2-40B4-BE49-F238E27FC236}">
                <a16:creationId xmlns:a16="http://schemas.microsoft.com/office/drawing/2014/main" id="{FFC9FA81-2858-F5CE-2E09-9222C4F180A8}"/>
              </a:ext>
            </a:extLst>
          </p:cNvPr>
          <p:cNvPicPr>
            <a:picLocks noChangeAspect="1"/>
          </p:cNvPicPr>
          <p:nvPr/>
        </p:nvPicPr>
        <p:blipFill>
          <a:blip r:embed="rId2"/>
          <a:stretch>
            <a:fillRect/>
          </a:stretch>
        </p:blipFill>
        <p:spPr>
          <a:xfrm>
            <a:off x="8347372" y="5235621"/>
            <a:ext cx="2769326" cy="950913"/>
          </a:xfrm>
          <a:prstGeom prst="rect">
            <a:avLst/>
          </a:prstGeom>
        </p:spPr>
      </p:pic>
      <p:sp>
        <p:nvSpPr>
          <p:cNvPr id="7" name="TextBox 6">
            <a:extLst>
              <a:ext uri="{FF2B5EF4-FFF2-40B4-BE49-F238E27FC236}">
                <a16:creationId xmlns:a16="http://schemas.microsoft.com/office/drawing/2014/main" id="{F091656E-6DC5-EE65-F62D-F756E9C99619}"/>
              </a:ext>
            </a:extLst>
          </p:cNvPr>
          <p:cNvSpPr txBox="1"/>
          <p:nvPr/>
        </p:nvSpPr>
        <p:spPr>
          <a:xfrm>
            <a:off x="9112053" y="4661271"/>
            <a:ext cx="1530221" cy="338554"/>
          </a:xfrm>
          <a:prstGeom prst="rect">
            <a:avLst/>
          </a:prstGeom>
          <a:noFill/>
        </p:spPr>
        <p:txBody>
          <a:bodyPr wrap="square" rtlCol="0">
            <a:spAutoFit/>
          </a:bodyPr>
          <a:lstStyle/>
          <a:p>
            <a:r>
              <a:rPr lang="en-US" sz="1600" dirty="0"/>
              <a:t>Readmission</a:t>
            </a:r>
          </a:p>
        </p:txBody>
      </p:sp>
      <p:sp>
        <p:nvSpPr>
          <p:cNvPr id="8" name="TextBox 7">
            <a:extLst>
              <a:ext uri="{FF2B5EF4-FFF2-40B4-BE49-F238E27FC236}">
                <a16:creationId xmlns:a16="http://schemas.microsoft.com/office/drawing/2014/main" id="{FC1B2CF8-32D8-364D-567B-576CF86AE744}"/>
              </a:ext>
            </a:extLst>
          </p:cNvPr>
          <p:cNvSpPr txBox="1"/>
          <p:nvPr/>
        </p:nvSpPr>
        <p:spPr>
          <a:xfrm>
            <a:off x="6879424" y="5552022"/>
            <a:ext cx="1486678" cy="338554"/>
          </a:xfrm>
          <a:prstGeom prst="rect">
            <a:avLst/>
          </a:prstGeom>
          <a:noFill/>
        </p:spPr>
        <p:txBody>
          <a:bodyPr wrap="square" rtlCol="0">
            <a:spAutoFit/>
          </a:bodyPr>
          <a:lstStyle/>
          <a:p>
            <a:r>
              <a:rPr lang="en-US" sz="1600" dirty="0"/>
              <a:t>Pneumonia</a:t>
            </a:r>
          </a:p>
        </p:txBody>
      </p:sp>
      <p:pic>
        <p:nvPicPr>
          <p:cNvPr id="9" name="Picture 8">
            <a:extLst>
              <a:ext uri="{FF2B5EF4-FFF2-40B4-BE49-F238E27FC236}">
                <a16:creationId xmlns:a16="http://schemas.microsoft.com/office/drawing/2014/main" id="{9D5636E2-FEFF-A504-EDC6-39B2ED84AE85}"/>
              </a:ext>
            </a:extLst>
          </p:cNvPr>
          <p:cNvPicPr>
            <a:picLocks noChangeAspect="1"/>
          </p:cNvPicPr>
          <p:nvPr/>
        </p:nvPicPr>
        <p:blipFill>
          <a:blip r:embed="rId3"/>
          <a:stretch>
            <a:fillRect/>
          </a:stretch>
        </p:blipFill>
        <p:spPr>
          <a:xfrm>
            <a:off x="7936230" y="4970084"/>
            <a:ext cx="3219450" cy="314325"/>
          </a:xfrm>
          <a:prstGeom prst="rect">
            <a:avLst/>
          </a:prstGeom>
        </p:spPr>
      </p:pic>
      <p:pic>
        <p:nvPicPr>
          <p:cNvPr id="10" name="Picture 9">
            <a:extLst>
              <a:ext uri="{FF2B5EF4-FFF2-40B4-BE49-F238E27FC236}">
                <a16:creationId xmlns:a16="http://schemas.microsoft.com/office/drawing/2014/main" id="{3457BE63-A2E6-AABE-7A1D-06A3074A80C2}"/>
              </a:ext>
            </a:extLst>
          </p:cNvPr>
          <p:cNvPicPr>
            <a:picLocks noChangeAspect="1"/>
          </p:cNvPicPr>
          <p:nvPr/>
        </p:nvPicPr>
        <p:blipFill>
          <a:blip r:embed="rId4"/>
          <a:stretch>
            <a:fillRect/>
          </a:stretch>
        </p:blipFill>
        <p:spPr>
          <a:xfrm>
            <a:off x="7966052" y="5230647"/>
            <a:ext cx="400050" cy="1009650"/>
          </a:xfrm>
          <a:prstGeom prst="rect">
            <a:avLst/>
          </a:prstGeom>
        </p:spPr>
      </p:pic>
      <p:sp>
        <p:nvSpPr>
          <p:cNvPr id="5" name="TextBox 4">
            <a:extLst>
              <a:ext uri="{FF2B5EF4-FFF2-40B4-BE49-F238E27FC236}">
                <a16:creationId xmlns:a16="http://schemas.microsoft.com/office/drawing/2014/main" id="{575134B8-2642-46FB-6C6B-E303835C20A7}"/>
              </a:ext>
            </a:extLst>
          </p:cNvPr>
          <p:cNvSpPr txBox="1"/>
          <p:nvPr/>
        </p:nvSpPr>
        <p:spPr>
          <a:xfrm>
            <a:off x="9244668" y="2348917"/>
            <a:ext cx="2667699" cy="1477328"/>
          </a:xfrm>
          <a:prstGeom prst="rect">
            <a:avLst/>
          </a:prstGeom>
          <a:noFill/>
        </p:spPr>
        <p:txBody>
          <a:bodyPr wrap="square" rtlCol="0">
            <a:spAutoFit/>
          </a:bodyPr>
          <a:lstStyle/>
          <a:p>
            <a:r>
              <a:rPr lang="en-US" dirty="0">
                <a:highlight>
                  <a:srgbClr val="C0C0C0"/>
                </a:highlight>
              </a:rPr>
              <a:t>This slide emphasizes that proportions/probabilities and whole numbers are related. They both give us odds ratios.</a:t>
            </a:r>
          </a:p>
        </p:txBody>
      </p:sp>
    </p:spTree>
    <p:extLst>
      <p:ext uri="{BB962C8B-B14F-4D97-AF65-F5344CB8AC3E}">
        <p14:creationId xmlns:p14="http://schemas.microsoft.com/office/powerpoint/2010/main" val="758099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D8751-4D56-707D-CBA2-D7E43176E79F}"/>
              </a:ext>
            </a:extLst>
          </p:cNvPr>
          <p:cNvSpPr>
            <a:spLocks noGrp="1"/>
          </p:cNvSpPr>
          <p:nvPr>
            <p:ph type="title"/>
          </p:nvPr>
        </p:nvSpPr>
        <p:spPr/>
        <p:txBody>
          <a:bodyPr>
            <a:normAutofit fontScale="90000"/>
          </a:bodyPr>
          <a:lstStyle/>
          <a:p>
            <a:r>
              <a:rPr lang="en-US" dirty="0"/>
              <a:t>Odds Ratio example on passive smoking (2</a:t>
            </a:r>
            <a:r>
              <a:rPr lang="en-US" baseline="30000" dirty="0"/>
              <a:t>nd</a:t>
            </a:r>
            <a:r>
              <a:rPr lang="en-US" dirty="0"/>
              <a:t> hand smoke) and lung cancer (= “Case”)</a:t>
            </a:r>
          </a:p>
        </p:txBody>
      </p:sp>
      <p:pic>
        <p:nvPicPr>
          <p:cNvPr id="6" name="Content Placeholder 5">
            <a:extLst>
              <a:ext uri="{FF2B5EF4-FFF2-40B4-BE49-F238E27FC236}">
                <a16:creationId xmlns:a16="http://schemas.microsoft.com/office/drawing/2014/main" id="{59CF0498-8A09-80D5-F580-0173086BF7E0}"/>
              </a:ext>
            </a:extLst>
          </p:cNvPr>
          <p:cNvPicPr>
            <a:picLocks noGrp="1" noChangeAspect="1"/>
          </p:cNvPicPr>
          <p:nvPr>
            <p:ph idx="1"/>
          </p:nvPr>
        </p:nvPicPr>
        <p:blipFill>
          <a:blip r:embed="rId2"/>
          <a:stretch>
            <a:fillRect/>
          </a:stretch>
        </p:blipFill>
        <p:spPr>
          <a:xfrm>
            <a:off x="1224666" y="1846263"/>
            <a:ext cx="8816770" cy="4529370"/>
          </a:xfrm>
        </p:spPr>
      </p:pic>
      <p:sp>
        <p:nvSpPr>
          <p:cNvPr id="4" name="Slide Number Placeholder 3">
            <a:extLst>
              <a:ext uri="{FF2B5EF4-FFF2-40B4-BE49-F238E27FC236}">
                <a16:creationId xmlns:a16="http://schemas.microsoft.com/office/drawing/2014/main" id="{DE15F5A8-A3F9-8922-1F97-2F3A734F34BF}"/>
              </a:ext>
            </a:extLst>
          </p:cNvPr>
          <p:cNvSpPr>
            <a:spLocks noGrp="1"/>
          </p:cNvSpPr>
          <p:nvPr>
            <p:ph type="sldNum" sz="quarter" idx="12"/>
          </p:nvPr>
        </p:nvSpPr>
        <p:spPr/>
        <p:txBody>
          <a:bodyPr/>
          <a:lstStyle/>
          <a:p>
            <a:fld id="{16D16E31-E128-4556-899B-701A42963F24}" type="slidenum">
              <a:rPr lang="en-US" smtClean="0"/>
              <a:t>16</a:t>
            </a:fld>
            <a:endParaRPr lang="en-US" dirty="0"/>
          </a:p>
        </p:txBody>
      </p:sp>
      <p:sp>
        <p:nvSpPr>
          <p:cNvPr id="7" name="Rectangle 6">
            <a:extLst>
              <a:ext uri="{FF2B5EF4-FFF2-40B4-BE49-F238E27FC236}">
                <a16:creationId xmlns:a16="http://schemas.microsoft.com/office/drawing/2014/main" id="{B0D44783-0378-73A3-2092-A5649693B408}"/>
              </a:ext>
            </a:extLst>
          </p:cNvPr>
          <p:cNvSpPr/>
          <p:nvPr/>
        </p:nvSpPr>
        <p:spPr>
          <a:xfrm>
            <a:off x="8911907" y="5250109"/>
            <a:ext cx="1115735" cy="2279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6F881CD-804E-B72A-F080-0835D2C0A350}"/>
              </a:ext>
            </a:extLst>
          </p:cNvPr>
          <p:cNvSpPr/>
          <p:nvPr/>
        </p:nvSpPr>
        <p:spPr>
          <a:xfrm>
            <a:off x="3407278" y="5478011"/>
            <a:ext cx="1344904" cy="227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58EEC96-1EDB-C4DE-212E-86DE6791E75A}"/>
              </a:ext>
            </a:extLst>
          </p:cNvPr>
          <p:cNvSpPr txBox="1"/>
          <p:nvPr/>
        </p:nvSpPr>
        <p:spPr>
          <a:xfrm>
            <a:off x="400510" y="5008412"/>
            <a:ext cx="2879585" cy="1754326"/>
          </a:xfrm>
          <a:prstGeom prst="rect">
            <a:avLst/>
          </a:prstGeom>
          <a:noFill/>
        </p:spPr>
        <p:txBody>
          <a:bodyPr wrap="square" rtlCol="0">
            <a:spAutoFit/>
          </a:bodyPr>
          <a:lstStyle/>
          <a:p>
            <a:r>
              <a:rPr lang="en-US" dirty="0">
                <a:highlight>
                  <a:srgbClr val="FFFF00"/>
                </a:highlight>
              </a:rPr>
              <a:t>The Odds Ratio of “Passive Smokers with lung cancer” to “Passive Smokers without lung cancer” is 2.1. PS (non-smokers) are twice as likely to have lung cancer .</a:t>
            </a:r>
          </a:p>
        </p:txBody>
      </p:sp>
      <p:sp>
        <p:nvSpPr>
          <p:cNvPr id="11" name="TextBox 10">
            <a:extLst>
              <a:ext uri="{FF2B5EF4-FFF2-40B4-BE49-F238E27FC236}">
                <a16:creationId xmlns:a16="http://schemas.microsoft.com/office/drawing/2014/main" id="{B1FBC236-3D2C-E8A6-B848-200ADFB278E0}"/>
              </a:ext>
            </a:extLst>
          </p:cNvPr>
          <p:cNvSpPr txBox="1"/>
          <p:nvPr/>
        </p:nvSpPr>
        <p:spPr>
          <a:xfrm>
            <a:off x="7892362" y="4465662"/>
            <a:ext cx="4339905" cy="369332"/>
          </a:xfrm>
          <a:prstGeom prst="rect">
            <a:avLst/>
          </a:prstGeom>
          <a:noFill/>
        </p:spPr>
        <p:txBody>
          <a:bodyPr wrap="square" rtlCol="0">
            <a:spAutoFit/>
          </a:bodyPr>
          <a:lstStyle/>
          <a:p>
            <a:r>
              <a:rPr lang="en-US" dirty="0">
                <a:highlight>
                  <a:srgbClr val="00FFFF"/>
                </a:highlight>
              </a:rPr>
              <a:t>Alt formula: OR =(120/111) / (80/155) = 2.1</a:t>
            </a:r>
          </a:p>
        </p:txBody>
      </p:sp>
      <p:cxnSp>
        <p:nvCxnSpPr>
          <p:cNvPr id="5" name="Straight Arrow Connector 4">
            <a:extLst>
              <a:ext uri="{FF2B5EF4-FFF2-40B4-BE49-F238E27FC236}">
                <a16:creationId xmlns:a16="http://schemas.microsoft.com/office/drawing/2014/main" id="{52C248E9-5536-8A3B-0E79-580964E8BA8C}"/>
              </a:ext>
            </a:extLst>
          </p:cNvPr>
          <p:cNvCxnSpPr>
            <a:cxnSpLocks/>
            <a:stCxn id="11" idx="1"/>
          </p:cNvCxnSpPr>
          <p:nvPr/>
        </p:nvCxnSpPr>
        <p:spPr>
          <a:xfrm flipH="1" flipV="1">
            <a:off x="5030556" y="3464809"/>
            <a:ext cx="2861806" cy="1185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C9C6A12-E0F5-811F-406F-FB13A2839441}"/>
              </a:ext>
            </a:extLst>
          </p:cNvPr>
          <p:cNvSpPr/>
          <p:nvPr/>
        </p:nvSpPr>
        <p:spPr>
          <a:xfrm>
            <a:off x="2183983" y="2430442"/>
            <a:ext cx="3059348" cy="19731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DF2C63A-9C40-62DB-5D5D-A6019E84DDFF}"/>
              </a:ext>
            </a:extLst>
          </p:cNvPr>
          <p:cNvSpPr txBox="1"/>
          <p:nvPr/>
        </p:nvSpPr>
        <p:spPr>
          <a:xfrm>
            <a:off x="10293292" y="2197916"/>
            <a:ext cx="1728132" cy="923330"/>
          </a:xfrm>
          <a:prstGeom prst="rect">
            <a:avLst/>
          </a:prstGeom>
          <a:noFill/>
        </p:spPr>
        <p:txBody>
          <a:bodyPr wrap="square" rtlCol="0">
            <a:spAutoFit/>
          </a:bodyPr>
          <a:lstStyle/>
          <a:p>
            <a:r>
              <a:rPr lang="en-US" dirty="0"/>
              <a:t>They are active smokers and passive smokers</a:t>
            </a:r>
          </a:p>
        </p:txBody>
      </p:sp>
      <p:cxnSp>
        <p:nvCxnSpPr>
          <p:cNvPr id="13" name="Straight Arrow Connector 12">
            <a:extLst>
              <a:ext uri="{FF2B5EF4-FFF2-40B4-BE49-F238E27FC236}">
                <a16:creationId xmlns:a16="http://schemas.microsoft.com/office/drawing/2014/main" id="{C88CDEF7-90A6-F7D0-A486-772A32EDA2CF}"/>
              </a:ext>
            </a:extLst>
          </p:cNvPr>
          <p:cNvCxnSpPr/>
          <p:nvPr/>
        </p:nvCxnSpPr>
        <p:spPr>
          <a:xfrm flipH="1" flipV="1">
            <a:off x="8911907" y="2181138"/>
            <a:ext cx="1188438" cy="249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003B44-33A7-C274-6DDA-79CC65237C2A}"/>
              </a:ext>
            </a:extLst>
          </p:cNvPr>
          <p:cNvSpPr txBox="1"/>
          <p:nvPr/>
        </p:nvSpPr>
        <p:spPr>
          <a:xfrm>
            <a:off x="134224" y="2931762"/>
            <a:ext cx="963056" cy="646331"/>
          </a:xfrm>
          <a:prstGeom prst="rect">
            <a:avLst/>
          </a:prstGeom>
          <a:noFill/>
        </p:spPr>
        <p:txBody>
          <a:bodyPr wrap="square" rtlCol="0">
            <a:spAutoFit/>
          </a:bodyPr>
          <a:lstStyle/>
          <a:p>
            <a:r>
              <a:rPr lang="en-US" dirty="0"/>
              <a:t>Lung cancer</a:t>
            </a:r>
          </a:p>
        </p:txBody>
      </p:sp>
      <p:cxnSp>
        <p:nvCxnSpPr>
          <p:cNvPr id="16" name="Straight Arrow Connector 15">
            <a:extLst>
              <a:ext uri="{FF2B5EF4-FFF2-40B4-BE49-F238E27FC236}">
                <a16:creationId xmlns:a16="http://schemas.microsoft.com/office/drawing/2014/main" id="{E91E7FF2-29D9-F2F3-0BDE-45BDE7373C77}"/>
              </a:ext>
            </a:extLst>
          </p:cNvPr>
          <p:cNvCxnSpPr/>
          <p:nvPr/>
        </p:nvCxnSpPr>
        <p:spPr>
          <a:xfrm>
            <a:off x="906011" y="3246539"/>
            <a:ext cx="419450" cy="58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940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915B-0D70-59AB-47FB-7C141BE3957F}"/>
              </a:ext>
            </a:extLst>
          </p:cNvPr>
          <p:cNvSpPr>
            <a:spLocks noGrp="1"/>
          </p:cNvSpPr>
          <p:nvPr>
            <p:ph type="title"/>
          </p:nvPr>
        </p:nvSpPr>
        <p:spPr/>
        <p:txBody>
          <a:bodyPr>
            <a:normAutofit/>
          </a:bodyPr>
          <a:lstStyle/>
          <a:p>
            <a:r>
              <a:rPr lang="en-US" dirty="0"/>
              <a:t>Distribution tests for binary outcomes (0 or 1, yes or no)</a:t>
            </a:r>
          </a:p>
        </p:txBody>
      </p:sp>
      <p:sp>
        <p:nvSpPr>
          <p:cNvPr id="3" name="Content Placeholder 2">
            <a:extLst>
              <a:ext uri="{FF2B5EF4-FFF2-40B4-BE49-F238E27FC236}">
                <a16:creationId xmlns:a16="http://schemas.microsoft.com/office/drawing/2014/main" id="{08CD6062-3DCD-14E2-DA32-D95F93B943A6}"/>
              </a:ext>
            </a:extLst>
          </p:cNvPr>
          <p:cNvSpPr>
            <a:spLocks noGrp="1"/>
          </p:cNvSpPr>
          <p:nvPr>
            <p:ph idx="1"/>
          </p:nvPr>
        </p:nvSpPr>
        <p:spPr/>
        <p:txBody>
          <a:bodyPr/>
          <a:lstStyle/>
          <a:p>
            <a:r>
              <a:rPr lang="en-US" dirty="0"/>
              <a:t>We naturally want to know if an odds ratio indicates a significant difference (not happening by chance) between groups. </a:t>
            </a:r>
          </a:p>
          <a:p>
            <a:r>
              <a:rPr lang="en-US" dirty="0"/>
              <a:t>The Mantel-Haenszel or Binomial Proportion tests work.</a:t>
            </a:r>
          </a:p>
          <a:p>
            <a:r>
              <a:rPr lang="en-US" dirty="0"/>
              <a:t>The Chi-square test is another option that uses the values from our 2-by-2 contingency table. It is for binary outcomes with 2+ exposures/ factor levels. All 3 tests use the X2 test statistic.</a:t>
            </a:r>
          </a:p>
          <a:p>
            <a:r>
              <a:rPr lang="en-US" dirty="0"/>
              <a:t>For example in the table below, there is significantly higher readmissions for pneumonia cases (X2 = 10.453, p-value = 0.0012). </a:t>
            </a:r>
          </a:p>
        </p:txBody>
      </p:sp>
      <p:sp>
        <p:nvSpPr>
          <p:cNvPr id="4" name="Slide Number Placeholder 3">
            <a:extLst>
              <a:ext uri="{FF2B5EF4-FFF2-40B4-BE49-F238E27FC236}">
                <a16:creationId xmlns:a16="http://schemas.microsoft.com/office/drawing/2014/main" id="{615EB925-5AE8-70B3-060A-9C720DB07728}"/>
              </a:ext>
            </a:extLst>
          </p:cNvPr>
          <p:cNvSpPr>
            <a:spLocks noGrp="1"/>
          </p:cNvSpPr>
          <p:nvPr>
            <p:ph type="sldNum" sz="quarter" idx="12"/>
          </p:nvPr>
        </p:nvSpPr>
        <p:spPr/>
        <p:txBody>
          <a:bodyPr/>
          <a:lstStyle/>
          <a:p>
            <a:fld id="{16D16E31-E128-4556-899B-701A42963F24}" type="slidenum">
              <a:rPr lang="en-US" smtClean="0"/>
              <a:t>17</a:t>
            </a:fld>
            <a:endParaRPr lang="en-US" dirty="0"/>
          </a:p>
        </p:txBody>
      </p:sp>
      <p:pic>
        <p:nvPicPr>
          <p:cNvPr id="5" name="Picture 4">
            <a:extLst>
              <a:ext uri="{FF2B5EF4-FFF2-40B4-BE49-F238E27FC236}">
                <a16:creationId xmlns:a16="http://schemas.microsoft.com/office/drawing/2014/main" id="{6C276DE7-28E3-7298-DDCD-3B598BF1E19A}"/>
              </a:ext>
            </a:extLst>
          </p:cNvPr>
          <p:cNvPicPr>
            <a:picLocks noChangeAspect="1"/>
          </p:cNvPicPr>
          <p:nvPr/>
        </p:nvPicPr>
        <p:blipFill>
          <a:blip r:embed="rId2"/>
          <a:stretch>
            <a:fillRect/>
          </a:stretch>
        </p:blipFill>
        <p:spPr>
          <a:xfrm>
            <a:off x="5786875" y="5442664"/>
            <a:ext cx="4070190" cy="1415336"/>
          </a:xfrm>
          <a:prstGeom prst="rect">
            <a:avLst/>
          </a:prstGeom>
        </p:spPr>
      </p:pic>
      <p:sp>
        <p:nvSpPr>
          <p:cNvPr id="6" name="TextBox 5">
            <a:hlinkClick r:id="rId3" action="ppaction://hlinksldjump"/>
            <a:extLst>
              <a:ext uri="{FF2B5EF4-FFF2-40B4-BE49-F238E27FC236}">
                <a16:creationId xmlns:a16="http://schemas.microsoft.com/office/drawing/2014/main" id="{A5378B89-E1E5-2C49-7D8D-F9B6D315E3F5}"/>
              </a:ext>
            </a:extLst>
          </p:cNvPr>
          <p:cNvSpPr txBox="1"/>
          <p:nvPr/>
        </p:nvSpPr>
        <p:spPr>
          <a:xfrm>
            <a:off x="976746" y="5521146"/>
            <a:ext cx="4416136" cy="1200329"/>
          </a:xfrm>
          <a:prstGeom prst="rect">
            <a:avLst/>
          </a:prstGeom>
          <a:noFill/>
        </p:spPr>
        <p:txBody>
          <a:bodyPr wrap="square" rtlCol="0">
            <a:spAutoFit/>
          </a:bodyPr>
          <a:lstStyle/>
          <a:p>
            <a:r>
              <a:rPr lang="en-US" sz="2400" dirty="0">
                <a:solidFill>
                  <a:schemeClr val="bg1"/>
                </a:solidFill>
                <a:highlight>
                  <a:srgbClr val="800080"/>
                </a:highlight>
              </a:rPr>
              <a:t>CLICK THIS LINK to learn more about “Statistical Significance” from the course video.</a:t>
            </a:r>
          </a:p>
        </p:txBody>
      </p:sp>
      <p:sp>
        <p:nvSpPr>
          <p:cNvPr id="7" name="TextBox 6">
            <a:extLst>
              <a:ext uri="{FF2B5EF4-FFF2-40B4-BE49-F238E27FC236}">
                <a16:creationId xmlns:a16="http://schemas.microsoft.com/office/drawing/2014/main" id="{4C6FDD99-EFF4-81DC-FC3F-6BBB6C43E2A3}"/>
              </a:ext>
            </a:extLst>
          </p:cNvPr>
          <p:cNvSpPr txBox="1"/>
          <p:nvPr/>
        </p:nvSpPr>
        <p:spPr>
          <a:xfrm>
            <a:off x="7430434" y="1039700"/>
            <a:ext cx="4288986" cy="646331"/>
          </a:xfrm>
          <a:prstGeom prst="rect">
            <a:avLst/>
          </a:prstGeom>
          <a:noFill/>
        </p:spPr>
        <p:txBody>
          <a:bodyPr wrap="square" rtlCol="0">
            <a:spAutoFit/>
          </a:bodyPr>
          <a:lstStyle/>
          <a:p>
            <a:r>
              <a:rPr lang="en-US" dirty="0">
                <a:highlight>
                  <a:srgbClr val="C0C0C0"/>
                </a:highlight>
              </a:rPr>
              <a:t>This slide emphasizes that there are different options for analyzing data like this.</a:t>
            </a:r>
          </a:p>
        </p:txBody>
      </p:sp>
    </p:spTree>
    <p:extLst>
      <p:ext uri="{BB962C8B-B14F-4D97-AF65-F5344CB8AC3E}">
        <p14:creationId xmlns:p14="http://schemas.microsoft.com/office/powerpoint/2010/main" val="2245358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BAE7-89BD-A040-56DB-809AE9FC1FEE}"/>
              </a:ext>
            </a:extLst>
          </p:cNvPr>
          <p:cNvSpPr>
            <a:spLocks noGrp="1"/>
          </p:cNvSpPr>
          <p:nvPr>
            <p:ph type="title"/>
          </p:nvPr>
        </p:nvSpPr>
        <p:spPr/>
        <p:txBody>
          <a:bodyPr/>
          <a:lstStyle/>
          <a:p>
            <a:r>
              <a:rPr lang="en-US" dirty="0"/>
              <a:t>Why do we use Logistic Regression?</a:t>
            </a:r>
          </a:p>
        </p:txBody>
      </p:sp>
      <p:sp>
        <p:nvSpPr>
          <p:cNvPr id="3" name="Content Placeholder 2">
            <a:extLst>
              <a:ext uri="{FF2B5EF4-FFF2-40B4-BE49-F238E27FC236}">
                <a16:creationId xmlns:a16="http://schemas.microsoft.com/office/drawing/2014/main" id="{2211C460-F6B9-DD5F-AA0C-311A87E2AA43}"/>
              </a:ext>
            </a:extLst>
          </p:cNvPr>
          <p:cNvSpPr>
            <a:spLocks noGrp="1"/>
          </p:cNvSpPr>
          <p:nvPr>
            <p:ph idx="1"/>
          </p:nvPr>
        </p:nvSpPr>
        <p:spPr>
          <a:xfrm>
            <a:off x="729575" y="1825625"/>
            <a:ext cx="10865796" cy="4351338"/>
          </a:xfrm>
        </p:spPr>
        <p:txBody>
          <a:bodyPr>
            <a:normAutofit/>
          </a:bodyPr>
          <a:lstStyle/>
          <a:p>
            <a:r>
              <a:rPr lang="en-US" dirty="0"/>
              <a:t>The Chi-square distribution test is limited in that it only tests association between 2 categorical variables. For example, we can’t assess the difference between readmissions and sex </a:t>
            </a:r>
            <a:r>
              <a:rPr lang="en-US" dirty="0">
                <a:solidFill>
                  <a:srgbClr val="FF0000"/>
                </a:solidFill>
              </a:rPr>
              <a:t>and age</a:t>
            </a:r>
            <a:r>
              <a:rPr lang="en-US" dirty="0"/>
              <a:t>.</a:t>
            </a:r>
          </a:p>
          <a:p>
            <a:r>
              <a:rPr lang="en-US" dirty="0"/>
              <a:t>Logistic Regression allows us to control for multiple variables.</a:t>
            </a:r>
          </a:p>
          <a:p>
            <a:r>
              <a:rPr lang="en-US" dirty="0"/>
              <a:t>We may ask “can we use multiple linear regression instead”? We can’t because it can give us values that don’t make sense when our overall outcome rate is close to 0 or 1 (e.g., it might predict -0.10 readmissions for some groups or patients 65+ will have 1.31 readmissions when they can have at most 1 readmission). Readmission is coded as 0 or 1, not outside of that range. We can’t do a linear model directly on probability.  </a:t>
            </a:r>
          </a:p>
        </p:txBody>
      </p:sp>
      <p:sp>
        <p:nvSpPr>
          <p:cNvPr id="4" name="Slide Number Placeholder 3">
            <a:extLst>
              <a:ext uri="{FF2B5EF4-FFF2-40B4-BE49-F238E27FC236}">
                <a16:creationId xmlns:a16="http://schemas.microsoft.com/office/drawing/2014/main" id="{1F66B6FB-05C0-0DD3-C616-E53BDC04B45C}"/>
              </a:ext>
            </a:extLst>
          </p:cNvPr>
          <p:cNvSpPr>
            <a:spLocks noGrp="1"/>
          </p:cNvSpPr>
          <p:nvPr>
            <p:ph type="sldNum" sz="quarter" idx="12"/>
          </p:nvPr>
        </p:nvSpPr>
        <p:spPr/>
        <p:txBody>
          <a:bodyPr/>
          <a:lstStyle/>
          <a:p>
            <a:fld id="{16D16E31-E128-4556-899B-701A42963F24}" type="slidenum">
              <a:rPr lang="en-US" smtClean="0"/>
              <a:t>18</a:t>
            </a:fld>
            <a:endParaRPr lang="en-US" dirty="0"/>
          </a:p>
        </p:txBody>
      </p:sp>
      <p:sp>
        <p:nvSpPr>
          <p:cNvPr id="5" name="TextBox 4">
            <a:extLst>
              <a:ext uri="{FF2B5EF4-FFF2-40B4-BE49-F238E27FC236}">
                <a16:creationId xmlns:a16="http://schemas.microsoft.com/office/drawing/2014/main" id="{E85B1112-3472-4F67-FE64-C390F68562A7}"/>
              </a:ext>
            </a:extLst>
          </p:cNvPr>
          <p:cNvSpPr txBox="1"/>
          <p:nvPr/>
        </p:nvSpPr>
        <p:spPr>
          <a:xfrm>
            <a:off x="2802384" y="6075144"/>
            <a:ext cx="6587231" cy="646331"/>
          </a:xfrm>
          <a:prstGeom prst="rect">
            <a:avLst/>
          </a:prstGeom>
          <a:noFill/>
        </p:spPr>
        <p:txBody>
          <a:bodyPr wrap="square" rtlCol="0">
            <a:spAutoFit/>
          </a:bodyPr>
          <a:lstStyle/>
          <a:p>
            <a:r>
              <a:rPr lang="en-US" dirty="0">
                <a:highlight>
                  <a:srgbClr val="FFFF00"/>
                </a:highlight>
              </a:rPr>
              <a:t>Sometimes linear regression gives impossible results for continuous predictors such as predicted ages of 130 years old.</a:t>
            </a:r>
          </a:p>
        </p:txBody>
      </p:sp>
    </p:spTree>
    <p:extLst>
      <p:ext uri="{BB962C8B-B14F-4D97-AF65-F5344CB8AC3E}">
        <p14:creationId xmlns:p14="http://schemas.microsoft.com/office/powerpoint/2010/main" val="2685784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29B7-B8C1-04E1-5A52-1A6BB7AB87E6}"/>
              </a:ext>
            </a:extLst>
          </p:cNvPr>
          <p:cNvSpPr>
            <a:spLocks noGrp="1"/>
          </p:cNvSpPr>
          <p:nvPr>
            <p:ph type="title"/>
          </p:nvPr>
        </p:nvSpPr>
        <p:spPr/>
        <p:txBody>
          <a:bodyPr/>
          <a:lstStyle/>
          <a:p>
            <a:r>
              <a:rPr lang="en-US" dirty="0"/>
              <a:t>Logistic Regression</a:t>
            </a:r>
          </a:p>
        </p:txBody>
      </p:sp>
      <p:pic>
        <p:nvPicPr>
          <p:cNvPr id="6" name="Content Placeholder 5">
            <a:extLst>
              <a:ext uri="{FF2B5EF4-FFF2-40B4-BE49-F238E27FC236}">
                <a16:creationId xmlns:a16="http://schemas.microsoft.com/office/drawing/2014/main" id="{0B4ED192-8A9A-E335-8225-373C6AC2548D}"/>
              </a:ext>
            </a:extLst>
          </p:cNvPr>
          <p:cNvPicPr>
            <a:picLocks noGrp="1" noChangeAspect="1"/>
          </p:cNvPicPr>
          <p:nvPr>
            <p:ph idx="1"/>
          </p:nvPr>
        </p:nvPicPr>
        <p:blipFill>
          <a:blip r:embed="rId2"/>
          <a:stretch>
            <a:fillRect/>
          </a:stretch>
        </p:blipFill>
        <p:spPr>
          <a:xfrm>
            <a:off x="2206305" y="1842453"/>
            <a:ext cx="7559599" cy="4337475"/>
          </a:xfrm>
        </p:spPr>
      </p:pic>
      <p:sp>
        <p:nvSpPr>
          <p:cNvPr id="4" name="Slide Number Placeholder 3">
            <a:extLst>
              <a:ext uri="{FF2B5EF4-FFF2-40B4-BE49-F238E27FC236}">
                <a16:creationId xmlns:a16="http://schemas.microsoft.com/office/drawing/2014/main" id="{5640F437-6C22-4398-8809-120E300394C4}"/>
              </a:ext>
            </a:extLst>
          </p:cNvPr>
          <p:cNvSpPr>
            <a:spLocks noGrp="1"/>
          </p:cNvSpPr>
          <p:nvPr>
            <p:ph type="sldNum" sz="quarter" idx="12"/>
          </p:nvPr>
        </p:nvSpPr>
        <p:spPr/>
        <p:txBody>
          <a:bodyPr/>
          <a:lstStyle/>
          <a:p>
            <a:fld id="{16D16E31-E128-4556-899B-701A42963F24}" type="slidenum">
              <a:rPr lang="en-US" smtClean="0"/>
              <a:t>19</a:t>
            </a:fld>
            <a:endParaRPr lang="en-US" dirty="0"/>
          </a:p>
        </p:txBody>
      </p:sp>
      <p:sp>
        <p:nvSpPr>
          <p:cNvPr id="3" name="TextBox 2">
            <a:extLst>
              <a:ext uri="{FF2B5EF4-FFF2-40B4-BE49-F238E27FC236}">
                <a16:creationId xmlns:a16="http://schemas.microsoft.com/office/drawing/2014/main" id="{55DDF7AC-5F65-B698-340D-D260C8B6BEBC}"/>
              </a:ext>
            </a:extLst>
          </p:cNvPr>
          <p:cNvSpPr txBox="1"/>
          <p:nvPr/>
        </p:nvSpPr>
        <p:spPr>
          <a:xfrm>
            <a:off x="7684317" y="365125"/>
            <a:ext cx="3921530" cy="1200329"/>
          </a:xfrm>
          <a:prstGeom prst="rect">
            <a:avLst/>
          </a:prstGeom>
          <a:noFill/>
        </p:spPr>
        <p:txBody>
          <a:bodyPr wrap="square" rtlCol="0">
            <a:spAutoFit/>
          </a:bodyPr>
          <a:lstStyle/>
          <a:p>
            <a:r>
              <a:rPr lang="en-US" dirty="0">
                <a:highlight>
                  <a:srgbClr val="FFFF00"/>
                </a:highlight>
              </a:rPr>
              <a:t>Common binary (or 2-level outcomes):</a:t>
            </a:r>
          </a:p>
          <a:p>
            <a:r>
              <a:rPr lang="en-US" dirty="0">
                <a:highlight>
                  <a:srgbClr val="FFFF00"/>
                </a:highlight>
              </a:rPr>
              <a:t>Death, Readmission, Infection, Heart Disease, Cancer, Missed appointment, etc.</a:t>
            </a:r>
          </a:p>
        </p:txBody>
      </p:sp>
      <p:sp>
        <p:nvSpPr>
          <p:cNvPr id="5" name="TextBox 4">
            <a:extLst>
              <a:ext uri="{FF2B5EF4-FFF2-40B4-BE49-F238E27FC236}">
                <a16:creationId xmlns:a16="http://schemas.microsoft.com/office/drawing/2014/main" id="{C7AC533B-124A-AEC5-E52E-1EFA43149F45}"/>
              </a:ext>
            </a:extLst>
          </p:cNvPr>
          <p:cNvSpPr txBox="1"/>
          <p:nvPr/>
        </p:nvSpPr>
        <p:spPr>
          <a:xfrm>
            <a:off x="188494" y="3235558"/>
            <a:ext cx="2646985" cy="923330"/>
          </a:xfrm>
          <a:prstGeom prst="rect">
            <a:avLst/>
          </a:prstGeom>
          <a:noFill/>
        </p:spPr>
        <p:txBody>
          <a:bodyPr wrap="square" rtlCol="0">
            <a:spAutoFit/>
          </a:bodyPr>
          <a:lstStyle/>
          <a:p>
            <a:r>
              <a:rPr lang="en-US" dirty="0">
                <a:highlight>
                  <a:srgbClr val="C0C0C0"/>
                </a:highlight>
              </a:rPr>
              <a:t>This slide restates what we covered in the previous slide.</a:t>
            </a:r>
          </a:p>
        </p:txBody>
      </p:sp>
    </p:spTree>
    <p:extLst>
      <p:ext uri="{BB962C8B-B14F-4D97-AF65-F5344CB8AC3E}">
        <p14:creationId xmlns:p14="http://schemas.microsoft.com/office/powerpoint/2010/main" val="2302562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CF59-F331-470A-B721-2811D0DC2A97}"/>
              </a:ext>
            </a:extLst>
          </p:cNvPr>
          <p:cNvSpPr>
            <a:spLocks noGrp="1"/>
          </p:cNvSpPr>
          <p:nvPr>
            <p:ph type="title"/>
          </p:nvPr>
        </p:nvSpPr>
        <p:spPr>
          <a:xfrm>
            <a:off x="466722" y="586855"/>
            <a:ext cx="3201366" cy="3387497"/>
          </a:xfrm>
        </p:spPr>
        <p:txBody>
          <a:bodyPr anchor="b">
            <a:normAutofit/>
          </a:bodyPr>
          <a:lstStyle/>
          <a:p>
            <a:pPr algn="r"/>
            <a:r>
              <a:rPr lang="en-US" sz="4000" dirty="0"/>
              <a:t>Purposes in learning regression</a:t>
            </a:r>
          </a:p>
        </p:txBody>
      </p:sp>
      <p:sp>
        <p:nvSpPr>
          <p:cNvPr id="3" name="Content Placeholder 2">
            <a:extLst>
              <a:ext uri="{FF2B5EF4-FFF2-40B4-BE49-F238E27FC236}">
                <a16:creationId xmlns:a16="http://schemas.microsoft.com/office/drawing/2014/main" id="{CDA343E7-6616-45A4-A71B-D621E080F782}"/>
              </a:ext>
            </a:extLst>
          </p:cNvPr>
          <p:cNvSpPr>
            <a:spLocks noGrp="1"/>
          </p:cNvSpPr>
          <p:nvPr>
            <p:ph idx="1"/>
          </p:nvPr>
        </p:nvSpPr>
        <p:spPr>
          <a:xfrm>
            <a:off x="4810259" y="503340"/>
            <a:ext cx="6555347" cy="5692188"/>
          </a:xfrm>
        </p:spPr>
        <p:txBody>
          <a:bodyPr anchor="ctr">
            <a:normAutofit/>
          </a:bodyPr>
          <a:lstStyle/>
          <a:p>
            <a:pPr marL="514350" indent="-514350">
              <a:buFont typeface="+mj-lt"/>
              <a:buAutoNum type="arabicPeriod"/>
            </a:pPr>
            <a:r>
              <a:rPr lang="en-US" sz="2000" dirty="0"/>
              <a:t>Help make better decisions, faster, with an all-in-one approach.</a:t>
            </a:r>
          </a:p>
          <a:p>
            <a:pPr marL="514350" indent="-514350">
              <a:buFont typeface="+mj-lt"/>
              <a:buAutoNum type="arabicPeriod"/>
            </a:pPr>
            <a:r>
              <a:rPr lang="en-US" sz="2000" dirty="0"/>
              <a:t>Increase accuracy by controlling for other competing causes.</a:t>
            </a:r>
          </a:p>
          <a:p>
            <a:pPr marL="514350" indent="-514350">
              <a:buFont typeface="+mj-lt"/>
              <a:buAutoNum type="arabicPeriod"/>
            </a:pPr>
            <a:r>
              <a:rPr lang="en-US" sz="2000" u="sng" dirty="0"/>
              <a:t>Save resources</a:t>
            </a:r>
            <a:r>
              <a:rPr lang="en-US" sz="2000" dirty="0"/>
              <a:t>: Make better use of the data we already have. Advanced methods work well on small samples like aggregated data.</a:t>
            </a:r>
          </a:p>
          <a:p>
            <a:pPr marL="514350" indent="-514350">
              <a:buFont typeface="+mj-lt"/>
              <a:buAutoNum type="arabicPeriod"/>
            </a:pPr>
            <a:r>
              <a:rPr lang="en-US" sz="2000" u="sng" dirty="0"/>
              <a:t>Develop an expertise in identifying trends</a:t>
            </a:r>
            <a:r>
              <a:rPr lang="en-US" sz="2000" dirty="0"/>
              <a:t>: Knowing a regression trend line allows us to better interpret a standard report’s results.</a:t>
            </a:r>
          </a:p>
          <a:p>
            <a:pPr marL="514350" indent="-514350">
              <a:buFont typeface="+mj-lt"/>
              <a:buAutoNum type="arabicPeriod"/>
            </a:pPr>
            <a:r>
              <a:rPr lang="en-US" sz="2000" dirty="0"/>
              <a:t>Learn how to risk adjust and do predictive modeling.</a:t>
            </a:r>
          </a:p>
          <a:p>
            <a:pPr marL="514350" indent="-514350">
              <a:buFont typeface="+mj-lt"/>
              <a:buAutoNum type="arabicPeriod"/>
            </a:pPr>
            <a:r>
              <a:rPr lang="en-US" sz="2000" dirty="0"/>
              <a:t>Learn concepts that are the foundation of all other regression types.</a:t>
            </a:r>
          </a:p>
          <a:p>
            <a:pPr marL="514350" indent="-514350">
              <a:buFont typeface="+mj-lt"/>
              <a:buAutoNum type="arabicPeriod"/>
            </a:pPr>
            <a:r>
              <a:rPr lang="en-US" sz="2000" dirty="0"/>
              <a:t>Identify group trends useful in telling us if medical centers are improving, getting worse, and all on the path to reaching our goals.</a:t>
            </a:r>
          </a:p>
        </p:txBody>
      </p:sp>
    </p:spTree>
    <p:extLst>
      <p:ext uri="{BB962C8B-B14F-4D97-AF65-F5344CB8AC3E}">
        <p14:creationId xmlns:p14="http://schemas.microsoft.com/office/powerpoint/2010/main" val="3914667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47FA-7C20-8FFE-0A35-8F4144437880}"/>
              </a:ext>
            </a:extLst>
          </p:cNvPr>
          <p:cNvSpPr>
            <a:spLocks noGrp="1"/>
          </p:cNvSpPr>
          <p:nvPr>
            <p:ph type="title"/>
          </p:nvPr>
        </p:nvSpPr>
        <p:spPr/>
        <p:txBody>
          <a:bodyPr>
            <a:normAutofit/>
          </a:bodyPr>
          <a:lstStyle/>
          <a:p>
            <a:r>
              <a:rPr lang="en-US" dirty="0"/>
              <a:t>Logistic Regression is a probability model</a:t>
            </a:r>
          </a:p>
        </p:txBody>
      </p:sp>
      <p:pic>
        <p:nvPicPr>
          <p:cNvPr id="6" name="Content Placeholder 5">
            <a:extLst>
              <a:ext uri="{FF2B5EF4-FFF2-40B4-BE49-F238E27FC236}">
                <a16:creationId xmlns:a16="http://schemas.microsoft.com/office/drawing/2014/main" id="{D8D52C1E-9519-B44E-B6BE-7C6CA6AE15B2}"/>
              </a:ext>
            </a:extLst>
          </p:cNvPr>
          <p:cNvPicPr>
            <a:picLocks noGrp="1" noChangeAspect="1"/>
          </p:cNvPicPr>
          <p:nvPr>
            <p:ph idx="1"/>
          </p:nvPr>
        </p:nvPicPr>
        <p:blipFill>
          <a:blip r:embed="rId2"/>
          <a:stretch>
            <a:fillRect/>
          </a:stretch>
        </p:blipFill>
        <p:spPr>
          <a:xfrm>
            <a:off x="744679" y="2240559"/>
            <a:ext cx="10702642" cy="3922595"/>
          </a:xfrm>
        </p:spPr>
      </p:pic>
      <p:sp>
        <p:nvSpPr>
          <p:cNvPr id="4" name="Slide Number Placeholder 3">
            <a:extLst>
              <a:ext uri="{FF2B5EF4-FFF2-40B4-BE49-F238E27FC236}">
                <a16:creationId xmlns:a16="http://schemas.microsoft.com/office/drawing/2014/main" id="{8BEF7AF0-209D-090A-8355-64CB04D0FD58}"/>
              </a:ext>
            </a:extLst>
          </p:cNvPr>
          <p:cNvSpPr>
            <a:spLocks noGrp="1"/>
          </p:cNvSpPr>
          <p:nvPr>
            <p:ph type="sldNum" sz="quarter" idx="12"/>
          </p:nvPr>
        </p:nvSpPr>
        <p:spPr/>
        <p:txBody>
          <a:bodyPr/>
          <a:lstStyle/>
          <a:p>
            <a:fld id="{16D16E31-E128-4556-899B-701A42963F24}" type="slidenum">
              <a:rPr lang="en-US" smtClean="0"/>
              <a:t>20</a:t>
            </a:fld>
            <a:endParaRPr lang="en-US" dirty="0"/>
          </a:p>
        </p:txBody>
      </p:sp>
      <p:sp>
        <p:nvSpPr>
          <p:cNvPr id="7" name="TextBox 6">
            <a:extLst>
              <a:ext uri="{FF2B5EF4-FFF2-40B4-BE49-F238E27FC236}">
                <a16:creationId xmlns:a16="http://schemas.microsoft.com/office/drawing/2014/main" id="{11C0932C-692D-9428-A4F7-9BCFD410A3A3}"/>
              </a:ext>
            </a:extLst>
          </p:cNvPr>
          <p:cNvSpPr txBox="1"/>
          <p:nvPr/>
        </p:nvSpPr>
        <p:spPr>
          <a:xfrm>
            <a:off x="7666892" y="3545633"/>
            <a:ext cx="3708580" cy="1200329"/>
          </a:xfrm>
          <a:prstGeom prst="rect">
            <a:avLst/>
          </a:prstGeom>
          <a:noFill/>
        </p:spPr>
        <p:txBody>
          <a:bodyPr wrap="square" rtlCol="0">
            <a:spAutoFit/>
          </a:bodyPr>
          <a:lstStyle/>
          <a:p>
            <a:r>
              <a:rPr lang="en-US" sz="2400" dirty="0">
                <a:solidFill>
                  <a:srgbClr val="FF0000"/>
                </a:solidFill>
              </a:rPr>
              <a:t>Everything on the right side of “=“ are the predictor (or independent) variables.</a:t>
            </a:r>
          </a:p>
        </p:txBody>
      </p:sp>
      <p:cxnSp>
        <p:nvCxnSpPr>
          <p:cNvPr id="9" name="Straight Arrow Connector 8">
            <a:extLst>
              <a:ext uri="{FF2B5EF4-FFF2-40B4-BE49-F238E27FC236}">
                <a16:creationId xmlns:a16="http://schemas.microsoft.com/office/drawing/2014/main" id="{65896E19-EA16-67F8-15BD-B66DBAF96C24}"/>
              </a:ext>
            </a:extLst>
          </p:cNvPr>
          <p:cNvCxnSpPr>
            <a:cxnSpLocks/>
          </p:cNvCxnSpPr>
          <p:nvPr/>
        </p:nvCxnSpPr>
        <p:spPr>
          <a:xfrm flipH="1">
            <a:off x="6010031" y="3743569"/>
            <a:ext cx="1578707" cy="3438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90B6DB-67BA-747F-8528-B6873DF8AC98}"/>
              </a:ext>
            </a:extLst>
          </p:cNvPr>
          <p:cNvSpPr txBox="1"/>
          <p:nvPr/>
        </p:nvSpPr>
        <p:spPr>
          <a:xfrm>
            <a:off x="88999" y="4967149"/>
            <a:ext cx="2741750" cy="1754326"/>
          </a:xfrm>
          <a:prstGeom prst="rect">
            <a:avLst/>
          </a:prstGeom>
          <a:noFill/>
        </p:spPr>
        <p:txBody>
          <a:bodyPr wrap="square" rtlCol="0">
            <a:spAutoFit/>
          </a:bodyPr>
          <a:lstStyle/>
          <a:p>
            <a:r>
              <a:rPr lang="en-US" dirty="0">
                <a:highlight>
                  <a:srgbClr val="FFFF00"/>
                </a:highlight>
              </a:rPr>
              <a:t>Because of the mathematical correspondence of 1) logits, 2) odds ratios, and 3) probabilities, we get 3 types of results.  </a:t>
            </a:r>
          </a:p>
        </p:txBody>
      </p:sp>
      <p:cxnSp>
        <p:nvCxnSpPr>
          <p:cNvPr id="12" name="Straight Arrow Connector 11">
            <a:extLst>
              <a:ext uri="{FF2B5EF4-FFF2-40B4-BE49-F238E27FC236}">
                <a16:creationId xmlns:a16="http://schemas.microsoft.com/office/drawing/2014/main" id="{E8FA172A-50F5-8D90-B646-67E1B18DFC14}"/>
              </a:ext>
            </a:extLst>
          </p:cNvPr>
          <p:cNvCxnSpPr>
            <a:cxnSpLocks/>
          </p:cNvCxnSpPr>
          <p:nvPr/>
        </p:nvCxnSpPr>
        <p:spPr>
          <a:xfrm flipV="1">
            <a:off x="1657776" y="5023935"/>
            <a:ext cx="1172973" cy="4134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5B057E3-30CD-6A82-C79F-6866FEF03E1A}"/>
              </a:ext>
            </a:extLst>
          </p:cNvPr>
          <p:cNvSpPr txBox="1"/>
          <p:nvPr/>
        </p:nvSpPr>
        <p:spPr>
          <a:xfrm>
            <a:off x="88999" y="3521928"/>
            <a:ext cx="3072986" cy="1200329"/>
          </a:xfrm>
          <a:prstGeom prst="rect">
            <a:avLst/>
          </a:prstGeom>
          <a:noFill/>
        </p:spPr>
        <p:txBody>
          <a:bodyPr wrap="square" rtlCol="0">
            <a:spAutoFit/>
          </a:bodyPr>
          <a:lstStyle/>
          <a:p>
            <a:r>
              <a:rPr lang="en-US" sz="2400" dirty="0">
                <a:solidFill>
                  <a:srgbClr val="FF0000"/>
                </a:solidFill>
              </a:rPr>
              <a:t>The left side of “=“ is the transformed probability.</a:t>
            </a:r>
          </a:p>
        </p:txBody>
      </p:sp>
      <p:cxnSp>
        <p:nvCxnSpPr>
          <p:cNvPr id="8" name="Straight Arrow Connector 7">
            <a:extLst>
              <a:ext uri="{FF2B5EF4-FFF2-40B4-BE49-F238E27FC236}">
                <a16:creationId xmlns:a16="http://schemas.microsoft.com/office/drawing/2014/main" id="{CC354418-D913-126F-C432-176E41AF14E4}"/>
              </a:ext>
            </a:extLst>
          </p:cNvPr>
          <p:cNvCxnSpPr>
            <a:cxnSpLocks/>
          </p:cNvCxnSpPr>
          <p:nvPr/>
        </p:nvCxnSpPr>
        <p:spPr>
          <a:xfrm>
            <a:off x="2244262" y="4356669"/>
            <a:ext cx="8615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B7E520-B12F-577E-99EC-FB0C90239BD5}"/>
              </a:ext>
            </a:extLst>
          </p:cNvPr>
          <p:cNvSpPr txBox="1"/>
          <p:nvPr/>
        </p:nvSpPr>
        <p:spPr>
          <a:xfrm>
            <a:off x="5826154" y="5437361"/>
            <a:ext cx="6098796" cy="369332"/>
          </a:xfrm>
          <a:prstGeom prst="rect">
            <a:avLst/>
          </a:prstGeom>
          <a:noFill/>
        </p:spPr>
        <p:txBody>
          <a:bodyPr wrap="square">
            <a:spAutoFit/>
          </a:bodyPr>
          <a:lstStyle/>
          <a:p>
            <a:r>
              <a:rPr lang="en-US" dirty="0">
                <a:solidFill>
                  <a:srgbClr val="FF0000"/>
                </a:solidFill>
              </a:rPr>
              <a:t>Hospital readmission = Age + Sex + Primary Diagnosis</a:t>
            </a:r>
          </a:p>
        </p:txBody>
      </p:sp>
      <p:cxnSp>
        <p:nvCxnSpPr>
          <p:cNvPr id="13" name="Straight Arrow Connector 12">
            <a:extLst>
              <a:ext uri="{FF2B5EF4-FFF2-40B4-BE49-F238E27FC236}">
                <a16:creationId xmlns:a16="http://schemas.microsoft.com/office/drawing/2014/main" id="{3F6593F6-6318-0573-2E77-CAD78ED2C447}"/>
              </a:ext>
            </a:extLst>
          </p:cNvPr>
          <p:cNvCxnSpPr>
            <a:cxnSpLocks/>
          </p:cNvCxnSpPr>
          <p:nvPr/>
        </p:nvCxnSpPr>
        <p:spPr>
          <a:xfrm flipH="1">
            <a:off x="8019875" y="4681607"/>
            <a:ext cx="76187" cy="8467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3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DA9F-2A2A-5B58-B52D-F078C2C5504E}"/>
              </a:ext>
            </a:extLst>
          </p:cNvPr>
          <p:cNvSpPr>
            <a:spLocks noGrp="1"/>
          </p:cNvSpPr>
          <p:nvPr>
            <p:ph type="title"/>
          </p:nvPr>
        </p:nvSpPr>
        <p:spPr/>
        <p:txBody>
          <a:bodyPr/>
          <a:lstStyle/>
          <a:p>
            <a:r>
              <a:rPr lang="en-US" dirty="0"/>
              <a:t>What do we get from a logistic regression?</a:t>
            </a:r>
          </a:p>
        </p:txBody>
      </p:sp>
      <p:sp>
        <p:nvSpPr>
          <p:cNvPr id="3" name="Content Placeholder 2">
            <a:extLst>
              <a:ext uri="{FF2B5EF4-FFF2-40B4-BE49-F238E27FC236}">
                <a16:creationId xmlns:a16="http://schemas.microsoft.com/office/drawing/2014/main" id="{9CF6A4F5-2F1F-8A9C-80FD-75052C4D4C9A}"/>
              </a:ext>
            </a:extLst>
          </p:cNvPr>
          <p:cNvSpPr>
            <a:spLocks noGrp="1"/>
          </p:cNvSpPr>
          <p:nvPr>
            <p:ph idx="1"/>
          </p:nvPr>
        </p:nvSpPr>
        <p:spPr>
          <a:xfrm>
            <a:off x="838200" y="1825625"/>
            <a:ext cx="10515600" cy="4826028"/>
          </a:xfrm>
        </p:spPr>
        <p:txBody>
          <a:bodyPr>
            <a:normAutofit/>
          </a:bodyPr>
          <a:lstStyle/>
          <a:p>
            <a:r>
              <a:rPr lang="en-US" dirty="0"/>
              <a:t>Logits, Odds Ratios, and Probabilities.</a:t>
            </a:r>
          </a:p>
          <a:p>
            <a:r>
              <a:rPr lang="en-US" b="1" u="sng" dirty="0"/>
              <a:t>Logits or natural logs</a:t>
            </a:r>
            <a:r>
              <a:rPr lang="en-US" dirty="0"/>
              <a:t>: </a:t>
            </a:r>
            <a:r>
              <a:rPr lang="en-US" dirty="0">
                <a:solidFill>
                  <a:srgbClr val="FF0000"/>
                </a:solidFill>
              </a:rPr>
              <a:t>They allow us to have a linear additive model similar to multiple linear regression</a:t>
            </a:r>
            <a:r>
              <a:rPr lang="en-US" dirty="0"/>
              <a:t>. For example, we can multiply the weighted regression coefficient by patients variable values and add them together to figure out a patient’s risk of death based on: </a:t>
            </a:r>
          </a:p>
          <a:p>
            <a:pPr marL="0" indent="0">
              <a:buNone/>
            </a:pPr>
            <a:r>
              <a:rPr lang="en-US" dirty="0"/>
              <a:t>  Age + Sex + Primary Diagnosis. </a:t>
            </a:r>
          </a:p>
          <a:p>
            <a:r>
              <a:rPr lang="en-US" b="1" u="sng" dirty="0"/>
              <a:t>Odds Ratios</a:t>
            </a:r>
            <a:r>
              <a:rPr lang="en-US" dirty="0"/>
              <a:t>: We can exponentiate our log odds values to let us know the odds in favor of death are 2 times higher for men than women. </a:t>
            </a:r>
            <a:r>
              <a:rPr lang="en-US" dirty="0">
                <a:solidFill>
                  <a:srgbClr val="FF0000"/>
                </a:solidFill>
              </a:rPr>
              <a:t>These are most helpful in explaining the results of each predictor</a:t>
            </a:r>
            <a:r>
              <a:rPr lang="en-US" dirty="0"/>
              <a:t>.</a:t>
            </a:r>
          </a:p>
          <a:p>
            <a:r>
              <a:rPr lang="en-US" b="1" u="sng" dirty="0"/>
              <a:t>Probabilities</a:t>
            </a:r>
            <a:r>
              <a:rPr lang="en-US" dirty="0"/>
              <a:t>: We can sum our risk and determine that men have a 0.20 (or 20%) risk of readmission. </a:t>
            </a:r>
            <a:r>
              <a:rPr lang="en-US" dirty="0">
                <a:solidFill>
                  <a:srgbClr val="FF0000"/>
                </a:solidFill>
              </a:rPr>
              <a:t>These are most helpful in summarizing total risk</a:t>
            </a:r>
            <a:r>
              <a:rPr lang="en-US" dirty="0"/>
              <a:t>.</a:t>
            </a:r>
          </a:p>
        </p:txBody>
      </p:sp>
      <p:sp>
        <p:nvSpPr>
          <p:cNvPr id="4" name="Slide Number Placeholder 3">
            <a:extLst>
              <a:ext uri="{FF2B5EF4-FFF2-40B4-BE49-F238E27FC236}">
                <a16:creationId xmlns:a16="http://schemas.microsoft.com/office/drawing/2014/main" id="{0D4C627D-0A49-5A1D-752F-79CF4C568843}"/>
              </a:ext>
            </a:extLst>
          </p:cNvPr>
          <p:cNvSpPr>
            <a:spLocks noGrp="1"/>
          </p:cNvSpPr>
          <p:nvPr>
            <p:ph type="sldNum" sz="quarter" idx="12"/>
          </p:nvPr>
        </p:nvSpPr>
        <p:spPr/>
        <p:txBody>
          <a:bodyPr/>
          <a:lstStyle/>
          <a:p>
            <a:fld id="{16D16E31-E128-4556-899B-701A42963F24}" type="slidenum">
              <a:rPr lang="en-US" smtClean="0"/>
              <a:t>21</a:t>
            </a:fld>
            <a:endParaRPr lang="en-US" dirty="0"/>
          </a:p>
        </p:txBody>
      </p:sp>
    </p:spTree>
    <p:extLst>
      <p:ext uri="{BB962C8B-B14F-4D97-AF65-F5344CB8AC3E}">
        <p14:creationId xmlns:p14="http://schemas.microsoft.com/office/powerpoint/2010/main" val="3299578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233B-13D9-62A1-D08F-24B68F421F41}"/>
              </a:ext>
            </a:extLst>
          </p:cNvPr>
          <p:cNvSpPr>
            <a:spLocks noGrp="1"/>
          </p:cNvSpPr>
          <p:nvPr>
            <p:ph type="title"/>
          </p:nvPr>
        </p:nvSpPr>
        <p:spPr/>
        <p:txBody>
          <a:bodyPr/>
          <a:lstStyle/>
          <a:p>
            <a:r>
              <a:rPr lang="en-US" dirty="0"/>
              <a:t>Logistic Regression gives us Odds Ratios</a:t>
            </a:r>
          </a:p>
        </p:txBody>
      </p:sp>
      <p:pic>
        <p:nvPicPr>
          <p:cNvPr id="6" name="Content Placeholder 5">
            <a:extLst>
              <a:ext uri="{FF2B5EF4-FFF2-40B4-BE49-F238E27FC236}">
                <a16:creationId xmlns:a16="http://schemas.microsoft.com/office/drawing/2014/main" id="{5053FED2-420D-97F1-91B7-069C1D9DEE4E}"/>
              </a:ext>
            </a:extLst>
          </p:cNvPr>
          <p:cNvPicPr>
            <a:picLocks noGrp="1" noChangeAspect="1"/>
          </p:cNvPicPr>
          <p:nvPr>
            <p:ph idx="1"/>
          </p:nvPr>
        </p:nvPicPr>
        <p:blipFill>
          <a:blip r:embed="rId2"/>
          <a:stretch>
            <a:fillRect/>
          </a:stretch>
        </p:blipFill>
        <p:spPr>
          <a:xfrm>
            <a:off x="1035486" y="2148547"/>
            <a:ext cx="9896475" cy="2257425"/>
          </a:xfrm>
        </p:spPr>
      </p:pic>
      <p:sp>
        <p:nvSpPr>
          <p:cNvPr id="4" name="Slide Number Placeholder 3">
            <a:extLst>
              <a:ext uri="{FF2B5EF4-FFF2-40B4-BE49-F238E27FC236}">
                <a16:creationId xmlns:a16="http://schemas.microsoft.com/office/drawing/2014/main" id="{297CA01B-0E4C-D2F4-44F8-7CE4184370EE}"/>
              </a:ext>
            </a:extLst>
          </p:cNvPr>
          <p:cNvSpPr>
            <a:spLocks noGrp="1"/>
          </p:cNvSpPr>
          <p:nvPr>
            <p:ph type="sldNum" sz="quarter" idx="12"/>
          </p:nvPr>
        </p:nvSpPr>
        <p:spPr/>
        <p:txBody>
          <a:bodyPr/>
          <a:lstStyle/>
          <a:p>
            <a:fld id="{16D16E31-E128-4556-899B-701A42963F24}" type="slidenum">
              <a:rPr lang="en-US" smtClean="0"/>
              <a:t>22</a:t>
            </a:fld>
            <a:endParaRPr lang="en-US" dirty="0"/>
          </a:p>
        </p:txBody>
      </p:sp>
      <p:pic>
        <p:nvPicPr>
          <p:cNvPr id="8" name="Picture 7">
            <a:extLst>
              <a:ext uri="{FF2B5EF4-FFF2-40B4-BE49-F238E27FC236}">
                <a16:creationId xmlns:a16="http://schemas.microsoft.com/office/drawing/2014/main" id="{A5B56E2C-8725-3EE7-E896-EE3B1367A680}"/>
              </a:ext>
            </a:extLst>
          </p:cNvPr>
          <p:cNvPicPr>
            <a:picLocks noChangeAspect="1"/>
          </p:cNvPicPr>
          <p:nvPr/>
        </p:nvPicPr>
        <p:blipFill>
          <a:blip r:embed="rId3"/>
          <a:stretch>
            <a:fillRect/>
          </a:stretch>
        </p:blipFill>
        <p:spPr>
          <a:xfrm>
            <a:off x="997386" y="4826845"/>
            <a:ext cx="9934575" cy="1028700"/>
          </a:xfrm>
          <a:prstGeom prst="rect">
            <a:avLst/>
          </a:prstGeom>
        </p:spPr>
      </p:pic>
      <p:sp>
        <p:nvSpPr>
          <p:cNvPr id="3" name="TextBox 2">
            <a:extLst>
              <a:ext uri="{FF2B5EF4-FFF2-40B4-BE49-F238E27FC236}">
                <a16:creationId xmlns:a16="http://schemas.microsoft.com/office/drawing/2014/main" id="{3A6F6BC8-C31A-A092-BE85-8158A64DB701}"/>
              </a:ext>
            </a:extLst>
          </p:cNvPr>
          <p:cNvSpPr txBox="1"/>
          <p:nvPr/>
        </p:nvSpPr>
        <p:spPr>
          <a:xfrm>
            <a:off x="4706224" y="4077050"/>
            <a:ext cx="6488390" cy="369332"/>
          </a:xfrm>
          <a:prstGeom prst="rect">
            <a:avLst/>
          </a:prstGeom>
          <a:noFill/>
        </p:spPr>
        <p:txBody>
          <a:bodyPr wrap="square" rtlCol="0">
            <a:spAutoFit/>
          </a:bodyPr>
          <a:lstStyle/>
          <a:p>
            <a:r>
              <a:rPr lang="en-US" dirty="0">
                <a:solidFill>
                  <a:srgbClr val="FF0000"/>
                </a:solidFill>
              </a:rPr>
              <a:t>The eBj means we exponentiate the sum of logits for all variables.</a:t>
            </a:r>
          </a:p>
        </p:txBody>
      </p:sp>
      <p:sp>
        <p:nvSpPr>
          <p:cNvPr id="5" name="TextBox 4">
            <a:extLst>
              <a:ext uri="{FF2B5EF4-FFF2-40B4-BE49-F238E27FC236}">
                <a16:creationId xmlns:a16="http://schemas.microsoft.com/office/drawing/2014/main" id="{AD11A042-0040-19E3-69AD-AE59A48C9869}"/>
              </a:ext>
            </a:extLst>
          </p:cNvPr>
          <p:cNvSpPr txBox="1"/>
          <p:nvPr/>
        </p:nvSpPr>
        <p:spPr>
          <a:xfrm>
            <a:off x="5872294" y="4890782"/>
            <a:ext cx="3607266" cy="923330"/>
          </a:xfrm>
          <a:prstGeom prst="rect">
            <a:avLst/>
          </a:prstGeom>
          <a:noFill/>
        </p:spPr>
        <p:txBody>
          <a:bodyPr wrap="square" rtlCol="0">
            <a:spAutoFit/>
          </a:bodyPr>
          <a:lstStyle/>
          <a:p>
            <a:r>
              <a:rPr lang="en-US" dirty="0">
                <a:highlight>
                  <a:srgbClr val="C0C0C0"/>
                </a:highlight>
              </a:rPr>
              <a:t>This slide emphasizes that Odds Ratios can be calculated from exponentiated logits, eBj</a:t>
            </a:r>
          </a:p>
        </p:txBody>
      </p:sp>
    </p:spTree>
    <p:extLst>
      <p:ext uri="{BB962C8B-B14F-4D97-AF65-F5344CB8AC3E}">
        <p14:creationId xmlns:p14="http://schemas.microsoft.com/office/powerpoint/2010/main" val="2267145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0461D-5A12-4110-8E5F-991FCBAC456C}"/>
              </a:ext>
            </a:extLst>
          </p:cNvPr>
          <p:cNvSpPr>
            <a:spLocks noGrp="1"/>
          </p:cNvSpPr>
          <p:nvPr>
            <p:ph type="title"/>
          </p:nvPr>
        </p:nvSpPr>
        <p:spPr/>
        <p:txBody>
          <a:bodyPr>
            <a:normAutofit/>
          </a:bodyPr>
          <a:lstStyle/>
          <a:p>
            <a:r>
              <a:rPr lang="en-US" dirty="0"/>
              <a:t>Relationship between Logistic Regression and 2-by-2 contingency tables</a:t>
            </a:r>
          </a:p>
        </p:txBody>
      </p:sp>
      <p:pic>
        <p:nvPicPr>
          <p:cNvPr id="6" name="Content Placeholder 5">
            <a:extLst>
              <a:ext uri="{FF2B5EF4-FFF2-40B4-BE49-F238E27FC236}">
                <a16:creationId xmlns:a16="http://schemas.microsoft.com/office/drawing/2014/main" id="{F780B17F-E983-4005-B4DF-D3BA1D78CB1F}"/>
              </a:ext>
            </a:extLst>
          </p:cNvPr>
          <p:cNvPicPr>
            <a:picLocks noGrp="1" noChangeAspect="1"/>
          </p:cNvPicPr>
          <p:nvPr>
            <p:ph idx="1"/>
          </p:nvPr>
        </p:nvPicPr>
        <p:blipFill>
          <a:blip r:embed="rId2"/>
          <a:stretch>
            <a:fillRect/>
          </a:stretch>
        </p:blipFill>
        <p:spPr>
          <a:xfrm>
            <a:off x="1154845" y="1968805"/>
            <a:ext cx="9991725" cy="2705100"/>
          </a:xfrm>
        </p:spPr>
      </p:pic>
      <p:sp>
        <p:nvSpPr>
          <p:cNvPr id="4" name="Slide Number Placeholder 3">
            <a:extLst>
              <a:ext uri="{FF2B5EF4-FFF2-40B4-BE49-F238E27FC236}">
                <a16:creationId xmlns:a16="http://schemas.microsoft.com/office/drawing/2014/main" id="{EDDE2F51-A18C-D2C8-6799-8424219C192C}"/>
              </a:ext>
            </a:extLst>
          </p:cNvPr>
          <p:cNvSpPr>
            <a:spLocks noGrp="1"/>
          </p:cNvSpPr>
          <p:nvPr>
            <p:ph type="sldNum" sz="quarter" idx="12"/>
          </p:nvPr>
        </p:nvSpPr>
        <p:spPr/>
        <p:txBody>
          <a:bodyPr/>
          <a:lstStyle/>
          <a:p>
            <a:fld id="{16D16E31-E128-4556-899B-701A42963F24}" type="slidenum">
              <a:rPr lang="en-US" smtClean="0"/>
              <a:t>23</a:t>
            </a:fld>
            <a:endParaRPr lang="en-US" dirty="0"/>
          </a:p>
        </p:txBody>
      </p:sp>
      <p:pic>
        <p:nvPicPr>
          <p:cNvPr id="8" name="Picture 7">
            <a:extLst>
              <a:ext uri="{FF2B5EF4-FFF2-40B4-BE49-F238E27FC236}">
                <a16:creationId xmlns:a16="http://schemas.microsoft.com/office/drawing/2014/main" id="{6343A6C7-FE8F-C2DE-D59D-538301D7DEFF}"/>
              </a:ext>
            </a:extLst>
          </p:cNvPr>
          <p:cNvPicPr>
            <a:picLocks noChangeAspect="1"/>
          </p:cNvPicPr>
          <p:nvPr/>
        </p:nvPicPr>
        <p:blipFill>
          <a:blip r:embed="rId3"/>
          <a:stretch>
            <a:fillRect/>
          </a:stretch>
        </p:blipFill>
        <p:spPr>
          <a:xfrm>
            <a:off x="3064730" y="4673905"/>
            <a:ext cx="7972425" cy="2124075"/>
          </a:xfrm>
          <a:prstGeom prst="rect">
            <a:avLst/>
          </a:prstGeom>
        </p:spPr>
      </p:pic>
      <p:sp>
        <p:nvSpPr>
          <p:cNvPr id="3" name="TextBox 2">
            <a:extLst>
              <a:ext uri="{FF2B5EF4-FFF2-40B4-BE49-F238E27FC236}">
                <a16:creationId xmlns:a16="http://schemas.microsoft.com/office/drawing/2014/main" id="{3AA2F13A-BCB8-2609-20F4-4D3216F822BB}"/>
              </a:ext>
            </a:extLst>
          </p:cNvPr>
          <p:cNvSpPr txBox="1"/>
          <p:nvPr/>
        </p:nvSpPr>
        <p:spPr>
          <a:xfrm>
            <a:off x="-67112" y="3302375"/>
            <a:ext cx="3238151" cy="1200329"/>
          </a:xfrm>
          <a:prstGeom prst="rect">
            <a:avLst/>
          </a:prstGeom>
          <a:noFill/>
        </p:spPr>
        <p:txBody>
          <a:bodyPr wrap="square" rtlCol="0">
            <a:spAutoFit/>
          </a:bodyPr>
          <a:lstStyle/>
          <a:p>
            <a:r>
              <a:rPr lang="en-US" dirty="0">
                <a:highlight>
                  <a:srgbClr val="C0C0C0"/>
                </a:highlight>
              </a:rPr>
              <a:t>This slide emphasizes the relationship between Odds Ratios, probabilities, and exponentiated logits</a:t>
            </a:r>
          </a:p>
        </p:txBody>
      </p:sp>
    </p:spTree>
    <p:extLst>
      <p:ext uri="{BB962C8B-B14F-4D97-AF65-F5344CB8AC3E}">
        <p14:creationId xmlns:p14="http://schemas.microsoft.com/office/powerpoint/2010/main" val="192617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CA25-002D-7249-3261-8F932D127605}"/>
              </a:ext>
            </a:extLst>
          </p:cNvPr>
          <p:cNvSpPr>
            <a:spLocks noGrp="1"/>
          </p:cNvSpPr>
          <p:nvPr>
            <p:ph type="title"/>
          </p:nvPr>
        </p:nvSpPr>
        <p:spPr/>
        <p:txBody>
          <a:bodyPr>
            <a:normAutofit fontScale="90000"/>
          </a:bodyPr>
          <a:lstStyle/>
          <a:p>
            <a:r>
              <a:rPr lang="en-US" dirty="0"/>
              <a:t>We can’t use probability as an outcome in Linear Regression so we use Logistic Regression instead.</a:t>
            </a:r>
          </a:p>
        </p:txBody>
      </p:sp>
      <p:pic>
        <p:nvPicPr>
          <p:cNvPr id="10" name="Content Placeholder 9">
            <a:extLst>
              <a:ext uri="{FF2B5EF4-FFF2-40B4-BE49-F238E27FC236}">
                <a16:creationId xmlns:a16="http://schemas.microsoft.com/office/drawing/2014/main" id="{3860B160-BAE4-E0FA-6B51-C88FA563D9D2}"/>
              </a:ext>
            </a:extLst>
          </p:cNvPr>
          <p:cNvPicPr>
            <a:picLocks noGrp="1" noChangeAspect="1"/>
          </p:cNvPicPr>
          <p:nvPr>
            <p:ph idx="1"/>
          </p:nvPr>
        </p:nvPicPr>
        <p:blipFill>
          <a:blip r:embed="rId2"/>
          <a:stretch>
            <a:fillRect/>
          </a:stretch>
        </p:blipFill>
        <p:spPr>
          <a:xfrm>
            <a:off x="1123950" y="1892478"/>
            <a:ext cx="9944100" cy="3209925"/>
          </a:xfrm>
        </p:spPr>
      </p:pic>
      <p:sp>
        <p:nvSpPr>
          <p:cNvPr id="4" name="Slide Number Placeholder 3">
            <a:extLst>
              <a:ext uri="{FF2B5EF4-FFF2-40B4-BE49-F238E27FC236}">
                <a16:creationId xmlns:a16="http://schemas.microsoft.com/office/drawing/2014/main" id="{D993BFED-CB60-B156-7542-F19BCA748F3A}"/>
              </a:ext>
            </a:extLst>
          </p:cNvPr>
          <p:cNvSpPr>
            <a:spLocks noGrp="1"/>
          </p:cNvSpPr>
          <p:nvPr>
            <p:ph type="sldNum" sz="quarter" idx="12"/>
          </p:nvPr>
        </p:nvSpPr>
        <p:spPr/>
        <p:txBody>
          <a:bodyPr/>
          <a:lstStyle/>
          <a:p>
            <a:fld id="{16D16E31-E128-4556-899B-701A42963F24}" type="slidenum">
              <a:rPr lang="en-US" smtClean="0"/>
              <a:t>24</a:t>
            </a:fld>
            <a:endParaRPr lang="en-US" dirty="0"/>
          </a:p>
        </p:txBody>
      </p:sp>
      <p:pic>
        <p:nvPicPr>
          <p:cNvPr id="12" name="Picture 11">
            <a:extLst>
              <a:ext uri="{FF2B5EF4-FFF2-40B4-BE49-F238E27FC236}">
                <a16:creationId xmlns:a16="http://schemas.microsoft.com/office/drawing/2014/main" id="{07DE2980-8F18-242F-E5C5-D47B3173B89A}"/>
              </a:ext>
            </a:extLst>
          </p:cNvPr>
          <p:cNvPicPr>
            <a:picLocks noChangeAspect="1"/>
          </p:cNvPicPr>
          <p:nvPr/>
        </p:nvPicPr>
        <p:blipFill>
          <a:blip r:embed="rId3"/>
          <a:stretch>
            <a:fillRect/>
          </a:stretch>
        </p:blipFill>
        <p:spPr>
          <a:xfrm>
            <a:off x="971550" y="5102403"/>
            <a:ext cx="10096500" cy="1714500"/>
          </a:xfrm>
          <a:prstGeom prst="rect">
            <a:avLst/>
          </a:prstGeom>
        </p:spPr>
      </p:pic>
      <p:sp>
        <p:nvSpPr>
          <p:cNvPr id="3" name="TextBox 2">
            <a:extLst>
              <a:ext uri="{FF2B5EF4-FFF2-40B4-BE49-F238E27FC236}">
                <a16:creationId xmlns:a16="http://schemas.microsoft.com/office/drawing/2014/main" id="{807C524C-EC64-FEB3-EAA0-2AD180789FF6}"/>
              </a:ext>
            </a:extLst>
          </p:cNvPr>
          <p:cNvSpPr txBox="1"/>
          <p:nvPr/>
        </p:nvSpPr>
        <p:spPr>
          <a:xfrm>
            <a:off x="8850386" y="1076255"/>
            <a:ext cx="2667699" cy="923330"/>
          </a:xfrm>
          <a:prstGeom prst="rect">
            <a:avLst/>
          </a:prstGeom>
          <a:noFill/>
        </p:spPr>
        <p:txBody>
          <a:bodyPr wrap="square" rtlCol="0">
            <a:spAutoFit/>
          </a:bodyPr>
          <a:lstStyle/>
          <a:p>
            <a:r>
              <a:rPr lang="en-US" dirty="0">
                <a:highlight>
                  <a:srgbClr val="C0C0C0"/>
                </a:highlight>
              </a:rPr>
              <a:t>This slide emphasizes that linear regression won’t work for binary outcomes.</a:t>
            </a:r>
          </a:p>
        </p:txBody>
      </p:sp>
    </p:spTree>
    <p:extLst>
      <p:ext uri="{BB962C8B-B14F-4D97-AF65-F5344CB8AC3E}">
        <p14:creationId xmlns:p14="http://schemas.microsoft.com/office/powerpoint/2010/main" val="2496229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1D9C-3CBE-25B2-7635-F0AF31692054}"/>
              </a:ext>
            </a:extLst>
          </p:cNvPr>
          <p:cNvSpPr>
            <a:spLocks noGrp="1"/>
          </p:cNvSpPr>
          <p:nvPr>
            <p:ph type="title"/>
          </p:nvPr>
        </p:nvSpPr>
        <p:spPr/>
        <p:txBody>
          <a:bodyPr>
            <a:normAutofit/>
          </a:bodyPr>
          <a:lstStyle/>
          <a:p>
            <a:r>
              <a:rPr lang="en-US" dirty="0"/>
              <a:t>Relationship between Logits and probabilities</a:t>
            </a:r>
          </a:p>
        </p:txBody>
      </p:sp>
      <p:pic>
        <p:nvPicPr>
          <p:cNvPr id="9" name="Content Placeholder 8">
            <a:extLst>
              <a:ext uri="{FF2B5EF4-FFF2-40B4-BE49-F238E27FC236}">
                <a16:creationId xmlns:a16="http://schemas.microsoft.com/office/drawing/2014/main" id="{4952EB43-E341-A4F1-DA79-08C60AFF9A21}"/>
              </a:ext>
            </a:extLst>
          </p:cNvPr>
          <p:cNvPicPr>
            <a:picLocks noGrp="1" noChangeAspect="1"/>
          </p:cNvPicPr>
          <p:nvPr>
            <p:ph idx="1"/>
          </p:nvPr>
        </p:nvPicPr>
        <p:blipFill>
          <a:blip r:embed="rId2"/>
          <a:stretch>
            <a:fillRect/>
          </a:stretch>
        </p:blipFill>
        <p:spPr>
          <a:xfrm>
            <a:off x="3596510" y="1582408"/>
            <a:ext cx="5059939" cy="5059939"/>
          </a:xfrm>
        </p:spPr>
      </p:pic>
      <p:sp>
        <p:nvSpPr>
          <p:cNvPr id="4" name="Slide Number Placeholder 3">
            <a:extLst>
              <a:ext uri="{FF2B5EF4-FFF2-40B4-BE49-F238E27FC236}">
                <a16:creationId xmlns:a16="http://schemas.microsoft.com/office/drawing/2014/main" id="{308DB887-530E-C926-6C1B-457CBD178EFA}"/>
              </a:ext>
            </a:extLst>
          </p:cNvPr>
          <p:cNvSpPr>
            <a:spLocks noGrp="1"/>
          </p:cNvSpPr>
          <p:nvPr>
            <p:ph type="sldNum" sz="quarter" idx="12"/>
          </p:nvPr>
        </p:nvSpPr>
        <p:spPr/>
        <p:txBody>
          <a:bodyPr/>
          <a:lstStyle/>
          <a:p>
            <a:fld id="{16D16E31-E128-4556-899B-701A42963F24}" type="slidenum">
              <a:rPr lang="en-US" smtClean="0"/>
              <a:t>25</a:t>
            </a:fld>
            <a:endParaRPr lang="en-US" dirty="0"/>
          </a:p>
        </p:txBody>
      </p:sp>
      <p:sp>
        <p:nvSpPr>
          <p:cNvPr id="10" name="TextBox 9">
            <a:extLst>
              <a:ext uri="{FF2B5EF4-FFF2-40B4-BE49-F238E27FC236}">
                <a16:creationId xmlns:a16="http://schemas.microsoft.com/office/drawing/2014/main" id="{AB147895-EB75-72F2-C8AF-08FBD2928088}"/>
              </a:ext>
            </a:extLst>
          </p:cNvPr>
          <p:cNvSpPr txBox="1"/>
          <p:nvPr/>
        </p:nvSpPr>
        <p:spPr>
          <a:xfrm>
            <a:off x="603115" y="2354893"/>
            <a:ext cx="2568102" cy="1200329"/>
          </a:xfrm>
          <a:prstGeom prst="rect">
            <a:avLst/>
          </a:prstGeom>
          <a:noFill/>
        </p:spPr>
        <p:txBody>
          <a:bodyPr wrap="square" rtlCol="0">
            <a:spAutoFit/>
          </a:bodyPr>
          <a:lstStyle/>
          <a:p>
            <a:r>
              <a:rPr lang="en-US" dirty="0">
                <a:highlight>
                  <a:srgbClr val="FFFF00"/>
                </a:highlight>
              </a:rPr>
              <a:t>Logistic Regression allows us to get linear trends that stay within probabilities of 0-to-1.</a:t>
            </a:r>
          </a:p>
        </p:txBody>
      </p:sp>
      <p:sp>
        <p:nvSpPr>
          <p:cNvPr id="11" name="TextBox 10">
            <a:extLst>
              <a:ext uri="{FF2B5EF4-FFF2-40B4-BE49-F238E27FC236}">
                <a16:creationId xmlns:a16="http://schemas.microsoft.com/office/drawing/2014/main" id="{22175474-A1A1-DA2A-43B7-8875E524F5A9}"/>
              </a:ext>
            </a:extLst>
          </p:cNvPr>
          <p:cNvSpPr txBox="1"/>
          <p:nvPr/>
        </p:nvSpPr>
        <p:spPr>
          <a:xfrm>
            <a:off x="8785697" y="2497565"/>
            <a:ext cx="2803187" cy="1477328"/>
          </a:xfrm>
          <a:prstGeom prst="rect">
            <a:avLst/>
          </a:prstGeom>
          <a:noFill/>
        </p:spPr>
        <p:txBody>
          <a:bodyPr wrap="square" rtlCol="0">
            <a:spAutoFit/>
          </a:bodyPr>
          <a:lstStyle/>
          <a:p>
            <a:r>
              <a:rPr lang="en-US" dirty="0">
                <a:solidFill>
                  <a:srgbClr val="00B050"/>
                </a:solidFill>
              </a:rPr>
              <a:t>The green line represents logits that are properly constrained within 0 and 1. Notice extreme values on both ends get pulled in. </a:t>
            </a:r>
          </a:p>
        </p:txBody>
      </p:sp>
      <p:sp>
        <p:nvSpPr>
          <p:cNvPr id="12" name="TextBox 11">
            <a:extLst>
              <a:ext uri="{FF2B5EF4-FFF2-40B4-BE49-F238E27FC236}">
                <a16:creationId xmlns:a16="http://schemas.microsoft.com/office/drawing/2014/main" id="{0017D66B-40AD-8329-36D2-B790230E887E}"/>
              </a:ext>
            </a:extLst>
          </p:cNvPr>
          <p:cNvSpPr txBox="1"/>
          <p:nvPr/>
        </p:nvSpPr>
        <p:spPr>
          <a:xfrm>
            <a:off x="8785697" y="4233820"/>
            <a:ext cx="2803187" cy="1754326"/>
          </a:xfrm>
          <a:prstGeom prst="rect">
            <a:avLst/>
          </a:prstGeom>
          <a:noFill/>
        </p:spPr>
        <p:txBody>
          <a:bodyPr wrap="square" rtlCol="0">
            <a:spAutoFit/>
          </a:bodyPr>
          <a:lstStyle/>
          <a:p>
            <a:r>
              <a:rPr lang="en-US" dirty="0">
                <a:solidFill>
                  <a:srgbClr val="FF0000"/>
                </a:solidFill>
              </a:rPr>
              <a:t>The red line represents values that are not constrained and they can exceed the true limits of 0 and 1 in multiple linear regression.</a:t>
            </a:r>
          </a:p>
        </p:txBody>
      </p:sp>
      <p:sp>
        <p:nvSpPr>
          <p:cNvPr id="13" name="Rectangle 12">
            <a:extLst>
              <a:ext uri="{FF2B5EF4-FFF2-40B4-BE49-F238E27FC236}">
                <a16:creationId xmlns:a16="http://schemas.microsoft.com/office/drawing/2014/main" id="{7B082F1C-4F98-81C6-45AB-B72BBD28A01B}"/>
              </a:ext>
            </a:extLst>
          </p:cNvPr>
          <p:cNvSpPr/>
          <p:nvPr/>
        </p:nvSpPr>
        <p:spPr>
          <a:xfrm>
            <a:off x="3740956" y="5194571"/>
            <a:ext cx="636492" cy="34329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C28853E-EDB2-B33F-2000-A57AEE8A8C5E}"/>
              </a:ext>
            </a:extLst>
          </p:cNvPr>
          <p:cNvSpPr/>
          <p:nvPr/>
        </p:nvSpPr>
        <p:spPr>
          <a:xfrm>
            <a:off x="3740957" y="2482768"/>
            <a:ext cx="636492" cy="34329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DB00552-71F3-E21E-09FE-F6087E48CE83}"/>
              </a:ext>
            </a:extLst>
          </p:cNvPr>
          <p:cNvSpPr txBox="1"/>
          <p:nvPr/>
        </p:nvSpPr>
        <p:spPr>
          <a:xfrm>
            <a:off x="603115" y="4060542"/>
            <a:ext cx="2568102" cy="1477328"/>
          </a:xfrm>
          <a:prstGeom prst="rect">
            <a:avLst/>
          </a:prstGeom>
          <a:noFill/>
        </p:spPr>
        <p:txBody>
          <a:bodyPr wrap="square" rtlCol="0">
            <a:spAutoFit/>
          </a:bodyPr>
          <a:lstStyle/>
          <a:p>
            <a:r>
              <a:rPr lang="en-US" dirty="0">
                <a:highlight>
                  <a:srgbClr val="00FFFF"/>
                </a:highlight>
              </a:rPr>
              <a:t>Using logit transformations solves the dilemma of getting credible estimated values from a regression.</a:t>
            </a:r>
          </a:p>
        </p:txBody>
      </p:sp>
      <p:sp>
        <p:nvSpPr>
          <p:cNvPr id="3" name="TextBox 2">
            <a:extLst>
              <a:ext uri="{FF2B5EF4-FFF2-40B4-BE49-F238E27FC236}">
                <a16:creationId xmlns:a16="http://schemas.microsoft.com/office/drawing/2014/main" id="{A0A889C2-EA5A-7F7B-44AA-34497149202F}"/>
              </a:ext>
            </a:extLst>
          </p:cNvPr>
          <p:cNvSpPr txBox="1"/>
          <p:nvPr/>
        </p:nvSpPr>
        <p:spPr>
          <a:xfrm>
            <a:off x="4496500" y="1858349"/>
            <a:ext cx="3690166" cy="369332"/>
          </a:xfrm>
          <a:prstGeom prst="rect">
            <a:avLst/>
          </a:prstGeom>
          <a:noFill/>
        </p:spPr>
        <p:txBody>
          <a:bodyPr wrap="square" rtlCol="0">
            <a:spAutoFit/>
          </a:bodyPr>
          <a:lstStyle/>
          <a:p>
            <a:r>
              <a:rPr lang="en-US" dirty="0"/>
              <a:t>In this example, 0 = Alive, 1= Dead</a:t>
            </a:r>
          </a:p>
        </p:txBody>
      </p:sp>
    </p:spTree>
    <p:extLst>
      <p:ext uri="{BB962C8B-B14F-4D97-AF65-F5344CB8AC3E}">
        <p14:creationId xmlns:p14="http://schemas.microsoft.com/office/powerpoint/2010/main" val="2200509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E9065-D0A2-A4BD-8D01-009CA04CFF10}"/>
              </a:ext>
            </a:extLst>
          </p:cNvPr>
          <p:cNvSpPr>
            <a:spLocks noGrp="1"/>
          </p:cNvSpPr>
          <p:nvPr>
            <p:ph type="title"/>
          </p:nvPr>
        </p:nvSpPr>
        <p:spPr>
          <a:xfrm>
            <a:off x="838200" y="136525"/>
            <a:ext cx="10515600" cy="829193"/>
          </a:xfrm>
        </p:spPr>
        <p:txBody>
          <a:bodyPr>
            <a:normAutofit fontScale="90000"/>
          </a:bodyPr>
          <a:lstStyle/>
          <a:p>
            <a:r>
              <a:rPr lang="en-US" dirty="0"/>
              <a:t>Logistic Regression Assumptions (Harrell, p. 221)</a:t>
            </a:r>
          </a:p>
        </p:txBody>
      </p:sp>
      <p:sp>
        <p:nvSpPr>
          <p:cNvPr id="3" name="Content Placeholder 2">
            <a:extLst>
              <a:ext uri="{FF2B5EF4-FFF2-40B4-BE49-F238E27FC236}">
                <a16:creationId xmlns:a16="http://schemas.microsoft.com/office/drawing/2014/main" id="{F72324A6-33F9-630D-DF14-5639894B3FD9}"/>
              </a:ext>
            </a:extLst>
          </p:cNvPr>
          <p:cNvSpPr>
            <a:spLocks noGrp="1"/>
          </p:cNvSpPr>
          <p:nvPr>
            <p:ph idx="1"/>
          </p:nvPr>
        </p:nvSpPr>
        <p:spPr>
          <a:xfrm>
            <a:off x="438539" y="965718"/>
            <a:ext cx="11485983" cy="4351338"/>
          </a:xfrm>
        </p:spPr>
        <p:txBody>
          <a:bodyPr/>
          <a:lstStyle/>
          <a:p>
            <a:r>
              <a:rPr lang="en-US" dirty="0">
                <a:solidFill>
                  <a:srgbClr val="0070C0"/>
                </a:solidFill>
              </a:rPr>
              <a:t>Unlike multiple linear regression assumptions, the logistic regression assumptions of 1) linearity &amp; 2) additivity are verifiable.</a:t>
            </a:r>
          </a:p>
          <a:p>
            <a:r>
              <a:rPr lang="en-US" dirty="0">
                <a:solidFill>
                  <a:srgbClr val="0070C0"/>
                </a:solidFill>
              </a:rPr>
              <a:t>Logits provide linearity &amp; the additivity assumption can be relaxed by using interactions when appropriate. </a:t>
            </a:r>
          </a:p>
          <a:p>
            <a:endParaRPr lang="en-US" dirty="0"/>
          </a:p>
        </p:txBody>
      </p:sp>
      <p:sp>
        <p:nvSpPr>
          <p:cNvPr id="4" name="Slide Number Placeholder 3">
            <a:extLst>
              <a:ext uri="{FF2B5EF4-FFF2-40B4-BE49-F238E27FC236}">
                <a16:creationId xmlns:a16="http://schemas.microsoft.com/office/drawing/2014/main" id="{25F1E441-2094-7EB3-EC3A-6BD3ACF0E450}"/>
              </a:ext>
            </a:extLst>
          </p:cNvPr>
          <p:cNvSpPr>
            <a:spLocks noGrp="1"/>
          </p:cNvSpPr>
          <p:nvPr>
            <p:ph type="sldNum" sz="quarter" idx="12"/>
          </p:nvPr>
        </p:nvSpPr>
        <p:spPr/>
        <p:txBody>
          <a:bodyPr/>
          <a:lstStyle/>
          <a:p>
            <a:fld id="{16D16E31-E128-4556-899B-701A42963F24}" type="slidenum">
              <a:rPr lang="en-US" smtClean="0"/>
              <a:t>26</a:t>
            </a:fld>
            <a:endParaRPr lang="en-US" dirty="0"/>
          </a:p>
        </p:txBody>
      </p:sp>
      <p:pic>
        <p:nvPicPr>
          <p:cNvPr id="8" name="Picture 7">
            <a:extLst>
              <a:ext uri="{FF2B5EF4-FFF2-40B4-BE49-F238E27FC236}">
                <a16:creationId xmlns:a16="http://schemas.microsoft.com/office/drawing/2014/main" id="{606F07A1-65D2-7A1E-9C5C-D07364A0ED0C}"/>
              </a:ext>
            </a:extLst>
          </p:cNvPr>
          <p:cNvPicPr>
            <a:picLocks noChangeAspect="1"/>
          </p:cNvPicPr>
          <p:nvPr/>
        </p:nvPicPr>
        <p:blipFill>
          <a:blip r:embed="rId2"/>
          <a:stretch>
            <a:fillRect/>
          </a:stretch>
        </p:blipFill>
        <p:spPr>
          <a:xfrm>
            <a:off x="1861262" y="2682483"/>
            <a:ext cx="8001195" cy="4038991"/>
          </a:xfrm>
          <a:prstGeom prst="rect">
            <a:avLst/>
          </a:prstGeom>
        </p:spPr>
      </p:pic>
      <p:sp>
        <p:nvSpPr>
          <p:cNvPr id="5" name="TextBox 4">
            <a:extLst>
              <a:ext uri="{FF2B5EF4-FFF2-40B4-BE49-F238E27FC236}">
                <a16:creationId xmlns:a16="http://schemas.microsoft.com/office/drawing/2014/main" id="{DED73A3B-A15E-DF61-D082-21ABC02B2375}"/>
              </a:ext>
            </a:extLst>
          </p:cNvPr>
          <p:cNvSpPr txBox="1"/>
          <p:nvPr/>
        </p:nvSpPr>
        <p:spPr>
          <a:xfrm>
            <a:off x="9862457" y="5645791"/>
            <a:ext cx="1689183" cy="369332"/>
          </a:xfrm>
          <a:prstGeom prst="rect">
            <a:avLst/>
          </a:prstGeom>
          <a:noFill/>
        </p:spPr>
        <p:txBody>
          <a:bodyPr wrap="square" rtlCol="0">
            <a:spAutoFit/>
          </a:bodyPr>
          <a:lstStyle/>
          <a:p>
            <a:r>
              <a:rPr lang="en-US" dirty="0"/>
              <a:t>Harrell book</a:t>
            </a:r>
          </a:p>
        </p:txBody>
      </p:sp>
      <p:sp>
        <p:nvSpPr>
          <p:cNvPr id="6" name="TextBox 5">
            <a:extLst>
              <a:ext uri="{FF2B5EF4-FFF2-40B4-BE49-F238E27FC236}">
                <a16:creationId xmlns:a16="http://schemas.microsoft.com/office/drawing/2014/main" id="{1184332A-26C5-99A3-1C39-045AF286F727}"/>
              </a:ext>
            </a:extLst>
          </p:cNvPr>
          <p:cNvSpPr txBox="1"/>
          <p:nvPr/>
        </p:nvSpPr>
        <p:spPr>
          <a:xfrm>
            <a:off x="8724551" y="2223083"/>
            <a:ext cx="3095538" cy="923330"/>
          </a:xfrm>
          <a:prstGeom prst="rect">
            <a:avLst/>
          </a:prstGeom>
          <a:noFill/>
        </p:spPr>
        <p:txBody>
          <a:bodyPr wrap="square" rtlCol="0">
            <a:spAutoFit/>
          </a:bodyPr>
          <a:lstStyle/>
          <a:p>
            <a:r>
              <a:rPr lang="en-US" dirty="0">
                <a:highlight>
                  <a:srgbClr val="C0C0C0"/>
                </a:highlight>
              </a:rPr>
              <a:t>This slide points out only 2 logistic regression assumptions &amp; they are verifiable.</a:t>
            </a:r>
          </a:p>
        </p:txBody>
      </p:sp>
    </p:spTree>
    <p:extLst>
      <p:ext uri="{BB962C8B-B14F-4D97-AF65-F5344CB8AC3E}">
        <p14:creationId xmlns:p14="http://schemas.microsoft.com/office/powerpoint/2010/main" val="1451574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C5B39-0AD2-6821-8E23-843A0AECA4B2}"/>
              </a:ext>
            </a:extLst>
          </p:cNvPr>
          <p:cNvSpPr>
            <a:spLocks noGrp="1"/>
          </p:cNvSpPr>
          <p:nvPr>
            <p:ph type="title"/>
          </p:nvPr>
        </p:nvSpPr>
        <p:spPr>
          <a:xfrm>
            <a:off x="347207" y="365125"/>
            <a:ext cx="11450982" cy="1325563"/>
          </a:xfrm>
        </p:spPr>
        <p:txBody>
          <a:bodyPr>
            <a:noAutofit/>
          </a:bodyPr>
          <a:lstStyle/>
          <a:p>
            <a:r>
              <a:rPr lang="en-US" sz="3200" dirty="0">
                <a:solidFill>
                  <a:srgbClr val="00B050"/>
                </a:solidFill>
              </a:rPr>
              <a:t>How logistic models improve our analysis</a:t>
            </a:r>
            <a:r>
              <a:rPr lang="en-US" sz="3200" dirty="0"/>
              <a:t>: Comparison of predicted trends on binary (0/1) outcomes for linear and logistic regression (Automatic transmission (0/1) ~ engine displacement)</a:t>
            </a:r>
          </a:p>
        </p:txBody>
      </p:sp>
      <p:sp>
        <p:nvSpPr>
          <p:cNvPr id="3" name="Text Placeholder 2">
            <a:extLst>
              <a:ext uri="{FF2B5EF4-FFF2-40B4-BE49-F238E27FC236}">
                <a16:creationId xmlns:a16="http://schemas.microsoft.com/office/drawing/2014/main" id="{A1729205-8CB8-9519-6CB6-7D56C5666AE8}"/>
              </a:ext>
            </a:extLst>
          </p:cNvPr>
          <p:cNvSpPr>
            <a:spLocks noGrp="1"/>
          </p:cNvSpPr>
          <p:nvPr>
            <p:ph type="body" idx="1"/>
          </p:nvPr>
        </p:nvSpPr>
        <p:spPr/>
        <p:txBody>
          <a:bodyPr/>
          <a:lstStyle/>
          <a:p>
            <a:r>
              <a:rPr lang="en-US" dirty="0"/>
              <a:t>Multiple linear regression</a:t>
            </a:r>
          </a:p>
        </p:txBody>
      </p:sp>
      <p:pic>
        <p:nvPicPr>
          <p:cNvPr id="2056" name="Picture 8" descr="Plot object">
            <a:extLst>
              <a:ext uri="{FF2B5EF4-FFF2-40B4-BE49-F238E27FC236}">
                <a16:creationId xmlns:a16="http://schemas.microsoft.com/office/drawing/2014/main" id="{040BFDF5-A070-C9FA-676B-7955010AE71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8094" y="2675387"/>
            <a:ext cx="5967581" cy="363581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23FF1F07-28D0-84F2-EC71-1628FF1DAA46}"/>
              </a:ext>
            </a:extLst>
          </p:cNvPr>
          <p:cNvSpPr>
            <a:spLocks noGrp="1"/>
          </p:cNvSpPr>
          <p:nvPr>
            <p:ph type="body" sz="quarter" idx="3"/>
          </p:nvPr>
        </p:nvSpPr>
        <p:spPr/>
        <p:txBody>
          <a:bodyPr/>
          <a:lstStyle/>
          <a:p>
            <a:r>
              <a:rPr lang="en-US" dirty="0"/>
              <a:t>Logistic regression</a:t>
            </a:r>
          </a:p>
        </p:txBody>
      </p:sp>
      <p:pic>
        <p:nvPicPr>
          <p:cNvPr id="2058" name="Picture 10" descr="Plot object">
            <a:extLst>
              <a:ext uri="{FF2B5EF4-FFF2-40B4-BE49-F238E27FC236}">
                <a16:creationId xmlns:a16="http://schemas.microsoft.com/office/drawing/2014/main" id="{999E7BB9-FAF4-56A8-3478-C5C8FC1EA3FD}"/>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096000" y="2767965"/>
            <a:ext cx="5815629" cy="354323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2F497DB1-94AE-03DB-1CA1-D7B583028486}"/>
              </a:ext>
            </a:extLst>
          </p:cNvPr>
          <p:cNvSpPr>
            <a:spLocks noGrp="1"/>
          </p:cNvSpPr>
          <p:nvPr>
            <p:ph type="sldNum" sz="quarter" idx="12"/>
          </p:nvPr>
        </p:nvSpPr>
        <p:spPr/>
        <p:txBody>
          <a:bodyPr/>
          <a:lstStyle/>
          <a:p>
            <a:fld id="{16D16E31-E128-4556-899B-701A42963F24}" type="slidenum">
              <a:rPr lang="en-US" smtClean="0"/>
              <a:t>27</a:t>
            </a:fld>
            <a:endParaRPr lang="en-US" dirty="0"/>
          </a:p>
        </p:txBody>
      </p:sp>
      <p:sp>
        <p:nvSpPr>
          <p:cNvPr id="18" name="TextBox 17">
            <a:extLst>
              <a:ext uri="{FF2B5EF4-FFF2-40B4-BE49-F238E27FC236}">
                <a16:creationId xmlns:a16="http://schemas.microsoft.com/office/drawing/2014/main" id="{967DDFFC-4A6A-3B5A-65F2-8E44A7175FC4}"/>
              </a:ext>
            </a:extLst>
          </p:cNvPr>
          <p:cNvSpPr txBox="1"/>
          <p:nvPr/>
        </p:nvSpPr>
        <p:spPr>
          <a:xfrm>
            <a:off x="347206" y="5294728"/>
            <a:ext cx="5699816" cy="646331"/>
          </a:xfrm>
          <a:prstGeom prst="rect">
            <a:avLst/>
          </a:prstGeom>
          <a:noFill/>
        </p:spPr>
        <p:txBody>
          <a:bodyPr wrap="square" rtlCol="0">
            <a:spAutoFit/>
          </a:bodyPr>
          <a:lstStyle/>
          <a:p>
            <a:r>
              <a:rPr lang="en-US" u="sng" dirty="0">
                <a:highlight>
                  <a:srgbClr val="FFFF00"/>
                </a:highlight>
              </a:rPr>
              <a:t>Produces impossible predictions of -0.5</a:t>
            </a:r>
            <a:r>
              <a:rPr lang="en-US" dirty="0">
                <a:highlight>
                  <a:srgbClr val="FFFF00"/>
                </a:highlight>
              </a:rPr>
              <a:t>. Linear regression designed to work on outcomes beyond the range of 0-to-1.</a:t>
            </a:r>
          </a:p>
        </p:txBody>
      </p:sp>
      <p:sp>
        <p:nvSpPr>
          <p:cNvPr id="19" name="Oval 18">
            <a:extLst>
              <a:ext uri="{FF2B5EF4-FFF2-40B4-BE49-F238E27FC236}">
                <a16:creationId xmlns:a16="http://schemas.microsoft.com/office/drawing/2014/main" id="{469CB10F-9A13-2E63-B901-A02E4E34D776}"/>
              </a:ext>
            </a:extLst>
          </p:cNvPr>
          <p:cNvSpPr/>
          <p:nvPr/>
        </p:nvSpPr>
        <p:spPr>
          <a:xfrm>
            <a:off x="68094" y="5058945"/>
            <a:ext cx="282102" cy="2357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3BEE1BF5-40DD-D3C8-4096-E46C8C5C6D73}"/>
              </a:ext>
            </a:extLst>
          </p:cNvPr>
          <p:cNvCxnSpPr>
            <a:cxnSpLocks/>
          </p:cNvCxnSpPr>
          <p:nvPr/>
        </p:nvCxnSpPr>
        <p:spPr>
          <a:xfrm flipH="1" flipV="1">
            <a:off x="454599" y="5156644"/>
            <a:ext cx="1131440" cy="13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65C81F6-1EC0-60A2-CC2E-7CB696EEFDC3}"/>
              </a:ext>
            </a:extLst>
          </p:cNvPr>
          <p:cNvSpPr txBox="1"/>
          <p:nvPr/>
        </p:nvSpPr>
        <p:spPr>
          <a:xfrm>
            <a:off x="645235" y="4400570"/>
            <a:ext cx="2959810" cy="646331"/>
          </a:xfrm>
          <a:prstGeom prst="rect">
            <a:avLst/>
          </a:prstGeom>
          <a:noFill/>
        </p:spPr>
        <p:txBody>
          <a:bodyPr wrap="square" rtlCol="0">
            <a:spAutoFit/>
          </a:bodyPr>
          <a:lstStyle/>
          <a:p>
            <a:r>
              <a:rPr lang="en-US" dirty="0">
                <a:highlight>
                  <a:srgbClr val="FFFF00"/>
                </a:highlight>
              </a:rPr>
              <a:t>0.0 (manual transmission) is the lowest value possible.</a:t>
            </a:r>
          </a:p>
        </p:txBody>
      </p:sp>
      <p:sp>
        <p:nvSpPr>
          <p:cNvPr id="26" name="Oval 25">
            <a:extLst>
              <a:ext uri="{FF2B5EF4-FFF2-40B4-BE49-F238E27FC236}">
                <a16:creationId xmlns:a16="http://schemas.microsoft.com/office/drawing/2014/main" id="{74A39784-FA84-EABB-ADAB-59C784F3F8C5}"/>
              </a:ext>
            </a:extLst>
          </p:cNvPr>
          <p:cNvSpPr/>
          <p:nvPr/>
        </p:nvSpPr>
        <p:spPr>
          <a:xfrm>
            <a:off x="68094" y="4257510"/>
            <a:ext cx="282102" cy="2357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AF87500F-AD6B-E671-7F92-DF55F22FFF42}"/>
              </a:ext>
            </a:extLst>
          </p:cNvPr>
          <p:cNvCxnSpPr>
            <a:cxnSpLocks/>
          </p:cNvCxnSpPr>
          <p:nvPr/>
        </p:nvCxnSpPr>
        <p:spPr>
          <a:xfrm flipH="1">
            <a:off x="454599" y="4373108"/>
            <a:ext cx="1358629" cy="27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BD4933F-54C1-7CB6-11A5-5AED5A765366}"/>
              </a:ext>
            </a:extLst>
          </p:cNvPr>
          <p:cNvSpPr txBox="1"/>
          <p:nvPr/>
        </p:nvSpPr>
        <p:spPr>
          <a:xfrm>
            <a:off x="6582083" y="4123570"/>
            <a:ext cx="2940014" cy="1477328"/>
          </a:xfrm>
          <a:prstGeom prst="rect">
            <a:avLst/>
          </a:prstGeom>
          <a:noFill/>
        </p:spPr>
        <p:txBody>
          <a:bodyPr wrap="square" rtlCol="0">
            <a:spAutoFit/>
          </a:bodyPr>
          <a:lstStyle/>
          <a:p>
            <a:r>
              <a:rPr lang="en-US" dirty="0">
                <a:highlight>
                  <a:srgbClr val="00FFFF"/>
                </a:highlight>
              </a:rPr>
              <a:t>The lowest logit of -40 is converted into a probability slightly above 0.0. </a:t>
            </a:r>
            <a:r>
              <a:rPr lang="en-US" u="sng" dirty="0">
                <a:highlight>
                  <a:srgbClr val="00FFFF"/>
                </a:highlight>
              </a:rPr>
              <a:t>Logistic regression produces sensible values</a:t>
            </a:r>
            <a:r>
              <a:rPr lang="en-US" dirty="0">
                <a:highlight>
                  <a:srgbClr val="00FFFF"/>
                </a:highlight>
              </a:rPr>
              <a:t>.</a:t>
            </a:r>
          </a:p>
        </p:txBody>
      </p:sp>
      <p:sp>
        <p:nvSpPr>
          <p:cNvPr id="30" name="Oval 29">
            <a:extLst>
              <a:ext uri="{FF2B5EF4-FFF2-40B4-BE49-F238E27FC236}">
                <a16:creationId xmlns:a16="http://schemas.microsoft.com/office/drawing/2014/main" id="{77DE959A-E215-0693-D4DA-F323E90A19F9}"/>
              </a:ext>
            </a:extLst>
          </p:cNvPr>
          <p:cNvSpPr/>
          <p:nvPr/>
        </p:nvSpPr>
        <p:spPr>
          <a:xfrm>
            <a:off x="6162473" y="5361502"/>
            <a:ext cx="282102" cy="2357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D785A249-A71C-BE93-ED6B-0C055DC6DC84}"/>
              </a:ext>
            </a:extLst>
          </p:cNvPr>
          <p:cNvCxnSpPr>
            <a:cxnSpLocks/>
          </p:cNvCxnSpPr>
          <p:nvPr/>
        </p:nvCxnSpPr>
        <p:spPr>
          <a:xfrm flipH="1">
            <a:off x="6513309" y="5597285"/>
            <a:ext cx="4831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860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7DDBF-30AE-9F8D-2067-8BF98887C4B1}"/>
              </a:ext>
            </a:extLst>
          </p:cNvPr>
          <p:cNvSpPr>
            <a:spLocks noGrp="1"/>
          </p:cNvSpPr>
          <p:nvPr>
            <p:ph type="title"/>
          </p:nvPr>
        </p:nvSpPr>
        <p:spPr>
          <a:xfrm>
            <a:off x="839788" y="365125"/>
            <a:ext cx="10515600" cy="1044963"/>
          </a:xfrm>
        </p:spPr>
        <p:txBody>
          <a:bodyPr>
            <a:normAutofit fontScale="90000"/>
          </a:bodyPr>
          <a:lstStyle/>
          <a:p>
            <a:r>
              <a:rPr lang="en-US" dirty="0"/>
              <a:t>Partial prediction plot of the outcome predicted by age for log (we get logits and probabilities)</a:t>
            </a:r>
          </a:p>
        </p:txBody>
      </p:sp>
      <p:sp>
        <p:nvSpPr>
          <p:cNvPr id="3" name="Text Placeholder 2">
            <a:extLst>
              <a:ext uri="{FF2B5EF4-FFF2-40B4-BE49-F238E27FC236}">
                <a16:creationId xmlns:a16="http://schemas.microsoft.com/office/drawing/2014/main" id="{293AB842-FCA7-BFE2-6C4F-D88293B6770F}"/>
              </a:ext>
            </a:extLst>
          </p:cNvPr>
          <p:cNvSpPr>
            <a:spLocks noGrp="1"/>
          </p:cNvSpPr>
          <p:nvPr>
            <p:ph type="body" idx="1"/>
          </p:nvPr>
        </p:nvSpPr>
        <p:spPr>
          <a:xfrm>
            <a:off x="839788" y="1681163"/>
            <a:ext cx="5157787" cy="516753"/>
          </a:xfrm>
        </p:spPr>
        <p:txBody>
          <a:bodyPr>
            <a:normAutofit fontScale="92500"/>
          </a:bodyPr>
          <a:lstStyle/>
          <a:p>
            <a:r>
              <a:rPr lang="en-US" dirty="0"/>
              <a:t>Log odds is linear (logit scale)</a:t>
            </a:r>
          </a:p>
        </p:txBody>
      </p:sp>
      <p:pic>
        <p:nvPicPr>
          <p:cNvPr id="2050" name="Picture 2" descr="Plot object">
            <a:extLst>
              <a:ext uri="{FF2B5EF4-FFF2-40B4-BE49-F238E27FC236}">
                <a16:creationId xmlns:a16="http://schemas.microsoft.com/office/drawing/2014/main" id="{990DE735-23D0-59E3-61CF-52501EC8A04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39045" y="2328089"/>
            <a:ext cx="5858530" cy="356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E764F955-62FC-6DC0-A8DB-BA40F8106BD7}"/>
              </a:ext>
            </a:extLst>
          </p:cNvPr>
          <p:cNvSpPr>
            <a:spLocks noGrp="1"/>
          </p:cNvSpPr>
          <p:nvPr>
            <p:ph type="body" sz="quarter" idx="3"/>
          </p:nvPr>
        </p:nvSpPr>
        <p:spPr>
          <a:xfrm>
            <a:off x="6172200" y="1681163"/>
            <a:ext cx="5183188" cy="516753"/>
          </a:xfrm>
        </p:spPr>
        <p:txBody>
          <a:bodyPr>
            <a:normAutofit fontScale="92500"/>
          </a:bodyPr>
          <a:lstStyle/>
          <a:p>
            <a:r>
              <a:rPr lang="en-US" dirty="0"/>
              <a:t>Probability is nonlinear (probability scale)</a:t>
            </a:r>
          </a:p>
        </p:txBody>
      </p:sp>
      <p:pic>
        <p:nvPicPr>
          <p:cNvPr id="2052" name="Picture 4" descr="Plot object">
            <a:extLst>
              <a:ext uri="{FF2B5EF4-FFF2-40B4-BE49-F238E27FC236}">
                <a16:creationId xmlns:a16="http://schemas.microsoft.com/office/drawing/2014/main" id="{711D6155-92E0-B618-D2D3-5C947B349297}"/>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961462" y="2244129"/>
            <a:ext cx="5604663" cy="34147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BBA30E1E-E041-B992-79D2-E406C7933DD1}"/>
              </a:ext>
            </a:extLst>
          </p:cNvPr>
          <p:cNvSpPr>
            <a:spLocks noGrp="1"/>
          </p:cNvSpPr>
          <p:nvPr>
            <p:ph type="sldNum" sz="quarter" idx="12"/>
          </p:nvPr>
        </p:nvSpPr>
        <p:spPr/>
        <p:txBody>
          <a:bodyPr/>
          <a:lstStyle/>
          <a:p>
            <a:fld id="{16D16E31-E128-4556-899B-701A42963F24}" type="slidenum">
              <a:rPr lang="en-US" smtClean="0"/>
              <a:t>28</a:t>
            </a:fld>
            <a:endParaRPr lang="en-US" dirty="0"/>
          </a:p>
        </p:txBody>
      </p:sp>
      <p:pic>
        <p:nvPicPr>
          <p:cNvPr id="9" name="Picture 8">
            <a:extLst>
              <a:ext uri="{FF2B5EF4-FFF2-40B4-BE49-F238E27FC236}">
                <a16:creationId xmlns:a16="http://schemas.microsoft.com/office/drawing/2014/main" id="{5D71C4E8-D3CE-3EBA-7010-2ED1CDC901C2}"/>
              </a:ext>
            </a:extLst>
          </p:cNvPr>
          <p:cNvPicPr>
            <a:picLocks noChangeAspect="1"/>
          </p:cNvPicPr>
          <p:nvPr/>
        </p:nvPicPr>
        <p:blipFill>
          <a:blip r:embed="rId4"/>
          <a:stretch>
            <a:fillRect/>
          </a:stretch>
        </p:blipFill>
        <p:spPr>
          <a:xfrm>
            <a:off x="1613693" y="5600700"/>
            <a:ext cx="3609975" cy="1257300"/>
          </a:xfrm>
          <a:prstGeom prst="rect">
            <a:avLst/>
          </a:prstGeom>
        </p:spPr>
      </p:pic>
      <p:pic>
        <p:nvPicPr>
          <p:cNvPr id="13" name="Picture 12">
            <a:extLst>
              <a:ext uri="{FF2B5EF4-FFF2-40B4-BE49-F238E27FC236}">
                <a16:creationId xmlns:a16="http://schemas.microsoft.com/office/drawing/2014/main" id="{B61148D2-ACD0-73D2-3693-DC81C42B0259}"/>
              </a:ext>
            </a:extLst>
          </p:cNvPr>
          <p:cNvPicPr>
            <a:picLocks noChangeAspect="1"/>
          </p:cNvPicPr>
          <p:nvPr/>
        </p:nvPicPr>
        <p:blipFill>
          <a:blip r:embed="rId5"/>
          <a:stretch>
            <a:fillRect/>
          </a:stretch>
        </p:blipFill>
        <p:spPr>
          <a:xfrm>
            <a:off x="7049294" y="5723915"/>
            <a:ext cx="3429000" cy="1104900"/>
          </a:xfrm>
          <a:prstGeom prst="rect">
            <a:avLst/>
          </a:prstGeom>
        </p:spPr>
      </p:pic>
      <p:sp>
        <p:nvSpPr>
          <p:cNvPr id="4" name="TextBox 3">
            <a:extLst>
              <a:ext uri="{FF2B5EF4-FFF2-40B4-BE49-F238E27FC236}">
                <a16:creationId xmlns:a16="http://schemas.microsoft.com/office/drawing/2014/main" id="{30121663-E62E-9B34-2441-A573A1B857E7}"/>
              </a:ext>
            </a:extLst>
          </p:cNvPr>
          <p:cNvSpPr txBox="1"/>
          <p:nvPr/>
        </p:nvSpPr>
        <p:spPr>
          <a:xfrm>
            <a:off x="8610600" y="4211273"/>
            <a:ext cx="2664204" cy="923330"/>
          </a:xfrm>
          <a:prstGeom prst="rect">
            <a:avLst/>
          </a:prstGeom>
          <a:noFill/>
        </p:spPr>
        <p:txBody>
          <a:bodyPr wrap="square" rtlCol="0">
            <a:spAutoFit/>
          </a:bodyPr>
          <a:lstStyle/>
          <a:p>
            <a:r>
              <a:rPr lang="en-US" dirty="0">
                <a:highlight>
                  <a:srgbClr val="00FFFF"/>
                </a:highlight>
              </a:rPr>
              <a:t>Probability has a min. of 0 and a max. of 1 so the trend line naturally bends.</a:t>
            </a:r>
          </a:p>
        </p:txBody>
      </p:sp>
      <p:sp>
        <p:nvSpPr>
          <p:cNvPr id="6" name="TextBox 5">
            <a:extLst>
              <a:ext uri="{FF2B5EF4-FFF2-40B4-BE49-F238E27FC236}">
                <a16:creationId xmlns:a16="http://schemas.microsoft.com/office/drawing/2014/main" id="{E766EA86-061F-E611-6351-8F206EA1616B}"/>
              </a:ext>
            </a:extLst>
          </p:cNvPr>
          <p:cNvSpPr txBox="1"/>
          <p:nvPr/>
        </p:nvSpPr>
        <p:spPr>
          <a:xfrm>
            <a:off x="625875" y="2682561"/>
            <a:ext cx="2848572" cy="923330"/>
          </a:xfrm>
          <a:prstGeom prst="rect">
            <a:avLst/>
          </a:prstGeom>
          <a:noFill/>
        </p:spPr>
        <p:txBody>
          <a:bodyPr wrap="square" rtlCol="0">
            <a:spAutoFit/>
          </a:bodyPr>
          <a:lstStyle/>
          <a:p>
            <a:r>
              <a:rPr lang="en-US" dirty="0">
                <a:highlight>
                  <a:srgbClr val="FFFF00"/>
                </a:highlight>
              </a:rPr>
              <a:t>Logits range from -Infinity to +Infinity so the trend line can be flat.</a:t>
            </a:r>
          </a:p>
        </p:txBody>
      </p:sp>
      <p:cxnSp>
        <p:nvCxnSpPr>
          <p:cNvPr id="10" name="Straight Arrow Connector 9">
            <a:extLst>
              <a:ext uri="{FF2B5EF4-FFF2-40B4-BE49-F238E27FC236}">
                <a16:creationId xmlns:a16="http://schemas.microsoft.com/office/drawing/2014/main" id="{32D89307-4F53-9676-2CC8-253713E7F5B4}"/>
              </a:ext>
            </a:extLst>
          </p:cNvPr>
          <p:cNvCxnSpPr/>
          <p:nvPr/>
        </p:nvCxnSpPr>
        <p:spPr>
          <a:xfrm flipH="1" flipV="1">
            <a:off x="9714451" y="3582099"/>
            <a:ext cx="494951" cy="62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977849D-07CB-BB5E-52D1-AD75D5ECD986}"/>
              </a:ext>
            </a:extLst>
          </p:cNvPr>
          <p:cNvCxnSpPr/>
          <p:nvPr/>
        </p:nvCxnSpPr>
        <p:spPr>
          <a:xfrm flipH="1" flipV="1">
            <a:off x="8115649" y="4003536"/>
            <a:ext cx="494951" cy="62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BAD94B-CE5D-B973-ACCA-3F850E26C59A}"/>
              </a:ext>
            </a:extLst>
          </p:cNvPr>
          <p:cNvSpPr txBox="1"/>
          <p:nvPr/>
        </p:nvSpPr>
        <p:spPr>
          <a:xfrm>
            <a:off x="6497230" y="2514673"/>
            <a:ext cx="2764215" cy="369332"/>
          </a:xfrm>
          <a:prstGeom prst="rect">
            <a:avLst/>
          </a:prstGeom>
          <a:noFill/>
        </p:spPr>
        <p:txBody>
          <a:bodyPr wrap="square" rtlCol="0">
            <a:spAutoFit/>
          </a:bodyPr>
          <a:lstStyle/>
          <a:p>
            <a:r>
              <a:rPr lang="en-US" dirty="0">
                <a:highlight>
                  <a:srgbClr val="00FFFF"/>
                </a:highlight>
              </a:rPr>
              <a:t>This line properly bends.</a:t>
            </a:r>
          </a:p>
        </p:txBody>
      </p:sp>
      <p:cxnSp>
        <p:nvCxnSpPr>
          <p:cNvPr id="12" name="Straight Arrow Connector 11">
            <a:extLst>
              <a:ext uri="{FF2B5EF4-FFF2-40B4-BE49-F238E27FC236}">
                <a16:creationId xmlns:a16="http://schemas.microsoft.com/office/drawing/2014/main" id="{C00B1D02-2332-A40A-5286-E9A641477226}"/>
              </a:ext>
            </a:extLst>
          </p:cNvPr>
          <p:cNvCxnSpPr>
            <a:cxnSpLocks/>
          </p:cNvCxnSpPr>
          <p:nvPr/>
        </p:nvCxnSpPr>
        <p:spPr>
          <a:xfrm>
            <a:off x="7234279" y="2871408"/>
            <a:ext cx="631179" cy="332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DAB68A-35F0-057E-93A1-D4C3F30562FA}"/>
              </a:ext>
            </a:extLst>
          </p:cNvPr>
          <p:cNvSpPr txBox="1"/>
          <p:nvPr/>
        </p:nvSpPr>
        <p:spPr>
          <a:xfrm>
            <a:off x="2114026" y="4523892"/>
            <a:ext cx="3270825" cy="923330"/>
          </a:xfrm>
          <a:prstGeom prst="rect">
            <a:avLst/>
          </a:prstGeom>
          <a:noFill/>
        </p:spPr>
        <p:txBody>
          <a:bodyPr wrap="square" rtlCol="0">
            <a:spAutoFit/>
          </a:bodyPr>
          <a:lstStyle/>
          <a:p>
            <a:r>
              <a:rPr lang="en-US" dirty="0">
                <a:highlight>
                  <a:srgbClr val="FFFF00"/>
                </a:highlight>
              </a:rPr>
              <a:t>Logits let us think of linear trends between predictors and outcomes needed for regression.</a:t>
            </a:r>
          </a:p>
        </p:txBody>
      </p:sp>
    </p:spTree>
    <p:extLst>
      <p:ext uri="{BB962C8B-B14F-4D97-AF65-F5344CB8AC3E}">
        <p14:creationId xmlns:p14="http://schemas.microsoft.com/office/powerpoint/2010/main" val="1541067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51C7-B910-D709-3605-72BD9824424F}"/>
              </a:ext>
            </a:extLst>
          </p:cNvPr>
          <p:cNvSpPr>
            <a:spLocks noGrp="1"/>
          </p:cNvSpPr>
          <p:nvPr>
            <p:ph type="title"/>
          </p:nvPr>
        </p:nvSpPr>
        <p:spPr/>
        <p:txBody>
          <a:bodyPr>
            <a:normAutofit fontScale="90000"/>
          </a:bodyPr>
          <a:lstStyle/>
          <a:p>
            <a:r>
              <a:rPr lang="en-US" dirty="0"/>
              <a:t>Formulas that convert values between logits, natural logs, odds ratios and probabilities</a:t>
            </a:r>
          </a:p>
        </p:txBody>
      </p:sp>
      <p:sp>
        <p:nvSpPr>
          <p:cNvPr id="3" name="Content Placeholder 2">
            <a:extLst>
              <a:ext uri="{FF2B5EF4-FFF2-40B4-BE49-F238E27FC236}">
                <a16:creationId xmlns:a16="http://schemas.microsoft.com/office/drawing/2014/main" id="{2BF9836B-FDEA-40DF-AB71-033DD78ADB10}"/>
              </a:ext>
            </a:extLst>
          </p:cNvPr>
          <p:cNvSpPr>
            <a:spLocks noGrp="1"/>
          </p:cNvSpPr>
          <p:nvPr>
            <p:ph idx="1"/>
          </p:nvPr>
        </p:nvSpPr>
        <p:spPr>
          <a:xfrm>
            <a:off x="838200" y="1825625"/>
            <a:ext cx="10515600" cy="4895850"/>
          </a:xfrm>
        </p:spPr>
        <p:txBody>
          <a:bodyPr>
            <a:normAutofit/>
          </a:bodyPr>
          <a:lstStyle/>
          <a:p>
            <a:r>
              <a:rPr lang="en-US" dirty="0"/>
              <a:t>p = Probability (e.g., Infections= 1/10 = 0.1)</a:t>
            </a:r>
          </a:p>
          <a:p>
            <a:r>
              <a:rPr lang="en-US" dirty="0"/>
              <a:t>exp = exponential</a:t>
            </a:r>
          </a:p>
          <a:p>
            <a:r>
              <a:rPr lang="en-US" dirty="0"/>
              <a:t>log = Natural Log</a:t>
            </a:r>
          </a:p>
          <a:p>
            <a:r>
              <a:rPr lang="en-US" dirty="0">
                <a:solidFill>
                  <a:srgbClr val="FF0000"/>
                </a:solidFill>
              </a:rPr>
              <a:t>Odds</a:t>
            </a:r>
            <a:r>
              <a:rPr lang="en-US" dirty="0"/>
              <a:t> = p/(1 - p) = 0.1/(1- 0.9) = 0.1111</a:t>
            </a:r>
          </a:p>
          <a:p>
            <a:r>
              <a:rPr lang="en-US" dirty="0">
                <a:solidFill>
                  <a:srgbClr val="FF0000"/>
                </a:solidFill>
              </a:rPr>
              <a:t>Odds Ratio </a:t>
            </a:r>
            <a:r>
              <a:rPr lang="en-US" dirty="0"/>
              <a:t>= Odds A / Odds B = 0.1111 / 0.250 = 0.44</a:t>
            </a:r>
          </a:p>
          <a:p>
            <a:r>
              <a:rPr lang="en-US" dirty="0">
                <a:solidFill>
                  <a:srgbClr val="FF0000"/>
                </a:solidFill>
              </a:rPr>
              <a:t>Logit</a:t>
            </a:r>
            <a:r>
              <a:rPr lang="en-US" dirty="0"/>
              <a:t> = logit(.1) = log(p/(1 - p)) = -2.197225</a:t>
            </a:r>
          </a:p>
          <a:p>
            <a:r>
              <a:rPr lang="en-US" dirty="0">
                <a:solidFill>
                  <a:srgbClr val="FF0000"/>
                </a:solidFill>
              </a:rPr>
              <a:t>Log Odds </a:t>
            </a:r>
            <a:r>
              <a:rPr lang="en-US" dirty="0"/>
              <a:t>= log(p/(1 - p)) = log(0.1/ (1- 0.1)) = -2.197225</a:t>
            </a:r>
          </a:p>
          <a:p>
            <a:r>
              <a:rPr lang="en-US" dirty="0">
                <a:solidFill>
                  <a:srgbClr val="FF0000"/>
                </a:solidFill>
              </a:rPr>
              <a:t>Odds or Odds Ratio</a:t>
            </a:r>
            <a:r>
              <a:rPr lang="en-US" dirty="0"/>
              <a:t> = exp(log(odds)) = exp(-2.197225) = </a:t>
            </a:r>
            <a:r>
              <a:rPr lang="en-US" dirty="0">
                <a:solidFill>
                  <a:srgbClr val="FF0000"/>
                </a:solidFill>
              </a:rPr>
              <a:t>0.1111</a:t>
            </a:r>
            <a:r>
              <a:rPr lang="en-US" dirty="0"/>
              <a:t>  </a:t>
            </a:r>
          </a:p>
          <a:p>
            <a:r>
              <a:rPr lang="en-US" u="sng" dirty="0"/>
              <a:t>How to get the Probability from the natural logs of odds</a:t>
            </a:r>
            <a:r>
              <a:rPr lang="en-US" dirty="0"/>
              <a:t>:</a:t>
            </a:r>
          </a:p>
          <a:p>
            <a:pPr marL="0" indent="0">
              <a:buNone/>
            </a:pPr>
            <a:r>
              <a:rPr lang="en-US" dirty="0"/>
              <a:t>exp(log(Odds)) / (1 + exp(log(Odds))) = </a:t>
            </a:r>
          </a:p>
          <a:p>
            <a:pPr marL="0" indent="0">
              <a:buNone/>
            </a:pPr>
            <a:r>
              <a:rPr lang="en-US" dirty="0">
                <a:solidFill>
                  <a:srgbClr val="FF0000"/>
                </a:solidFill>
              </a:rPr>
              <a:t>exp(log(0.1/ (1- 0.1))) / (1 + exp(log(0.1/ (1- 0.1)))) = 0.1</a:t>
            </a:r>
          </a:p>
        </p:txBody>
      </p:sp>
      <p:sp>
        <p:nvSpPr>
          <p:cNvPr id="4" name="Slide Number Placeholder 3">
            <a:extLst>
              <a:ext uri="{FF2B5EF4-FFF2-40B4-BE49-F238E27FC236}">
                <a16:creationId xmlns:a16="http://schemas.microsoft.com/office/drawing/2014/main" id="{DF74BBE4-AD5A-5898-63AD-8F1598A3AEE0}"/>
              </a:ext>
            </a:extLst>
          </p:cNvPr>
          <p:cNvSpPr>
            <a:spLocks noGrp="1"/>
          </p:cNvSpPr>
          <p:nvPr>
            <p:ph type="sldNum" sz="quarter" idx="12"/>
          </p:nvPr>
        </p:nvSpPr>
        <p:spPr/>
        <p:txBody>
          <a:bodyPr/>
          <a:lstStyle/>
          <a:p>
            <a:fld id="{16D16E31-E128-4556-899B-701A42963F24}" type="slidenum">
              <a:rPr lang="en-US" smtClean="0"/>
              <a:t>29</a:t>
            </a:fld>
            <a:endParaRPr lang="en-US" dirty="0"/>
          </a:p>
        </p:txBody>
      </p:sp>
      <p:sp>
        <p:nvSpPr>
          <p:cNvPr id="6" name="TextBox 5">
            <a:extLst>
              <a:ext uri="{FF2B5EF4-FFF2-40B4-BE49-F238E27FC236}">
                <a16:creationId xmlns:a16="http://schemas.microsoft.com/office/drawing/2014/main" id="{11EB073B-C155-64AD-E952-66F25892202D}"/>
              </a:ext>
            </a:extLst>
          </p:cNvPr>
          <p:cNvSpPr txBox="1"/>
          <p:nvPr/>
        </p:nvSpPr>
        <p:spPr>
          <a:xfrm>
            <a:off x="8354721" y="4796982"/>
            <a:ext cx="1888787" cy="923330"/>
          </a:xfrm>
          <a:prstGeom prst="rect">
            <a:avLst/>
          </a:prstGeom>
          <a:noFill/>
        </p:spPr>
        <p:txBody>
          <a:bodyPr wrap="square" rtlCol="0">
            <a:spAutoFit/>
          </a:bodyPr>
          <a:lstStyle/>
          <a:p>
            <a:r>
              <a:rPr lang="en-US" dirty="0">
                <a:highlight>
                  <a:srgbClr val="FFFF00"/>
                </a:highlight>
              </a:rPr>
              <a:t>What we use most often from regression results</a:t>
            </a:r>
          </a:p>
        </p:txBody>
      </p:sp>
      <p:cxnSp>
        <p:nvCxnSpPr>
          <p:cNvPr id="7" name="Straight Arrow Connector 6">
            <a:extLst>
              <a:ext uri="{FF2B5EF4-FFF2-40B4-BE49-F238E27FC236}">
                <a16:creationId xmlns:a16="http://schemas.microsoft.com/office/drawing/2014/main" id="{E55B8736-1CB9-6B27-CCB5-EA244199BC06}"/>
              </a:ext>
            </a:extLst>
          </p:cNvPr>
          <p:cNvCxnSpPr>
            <a:cxnSpLocks/>
          </p:cNvCxnSpPr>
          <p:nvPr/>
        </p:nvCxnSpPr>
        <p:spPr>
          <a:xfrm flipH="1">
            <a:off x="7779127" y="5139603"/>
            <a:ext cx="5755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1865546-CAA6-125F-8768-34C24E560151}"/>
              </a:ext>
            </a:extLst>
          </p:cNvPr>
          <p:cNvSpPr txBox="1"/>
          <p:nvPr/>
        </p:nvSpPr>
        <p:spPr>
          <a:xfrm>
            <a:off x="7558481" y="2147582"/>
            <a:ext cx="3137482" cy="1477328"/>
          </a:xfrm>
          <a:prstGeom prst="rect">
            <a:avLst/>
          </a:prstGeom>
          <a:noFill/>
        </p:spPr>
        <p:txBody>
          <a:bodyPr wrap="square" rtlCol="0">
            <a:spAutoFit/>
          </a:bodyPr>
          <a:lstStyle/>
          <a:p>
            <a:r>
              <a:rPr lang="en-US" dirty="0">
                <a:highlight>
                  <a:srgbClr val="FFFF00"/>
                </a:highlight>
              </a:rPr>
              <a:t>We don’t need to convert these numbers but it is helpful to know the different types of calculations and how they are related.</a:t>
            </a:r>
          </a:p>
        </p:txBody>
      </p:sp>
    </p:spTree>
    <p:extLst>
      <p:ext uri="{BB962C8B-B14F-4D97-AF65-F5344CB8AC3E}">
        <p14:creationId xmlns:p14="http://schemas.microsoft.com/office/powerpoint/2010/main" val="3005034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CC1-16C2-30C4-3F2F-D9026C1C646B}"/>
              </a:ext>
            </a:extLst>
          </p:cNvPr>
          <p:cNvSpPr>
            <a:spLocks noGrp="1"/>
          </p:cNvSpPr>
          <p:nvPr>
            <p:ph type="title"/>
          </p:nvPr>
        </p:nvSpPr>
        <p:spPr/>
        <p:txBody>
          <a:bodyPr/>
          <a:lstStyle/>
          <a:p>
            <a:r>
              <a:rPr lang="en-US" dirty="0"/>
              <a:t>Questions we can answer with Logistic Regression</a:t>
            </a:r>
          </a:p>
        </p:txBody>
      </p:sp>
      <p:sp>
        <p:nvSpPr>
          <p:cNvPr id="3" name="Content Placeholder 2">
            <a:extLst>
              <a:ext uri="{FF2B5EF4-FFF2-40B4-BE49-F238E27FC236}">
                <a16:creationId xmlns:a16="http://schemas.microsoft.com/office/drawing/2014/main" id="{BD69EEE7-F6B2-17F4-D47F-7E2ED55615E9}"/>
              </a:ext>
            </a:extLst>
          </p:cNvPr>
          <p:cNvSpPr>
            <a:spLocks noGrp="1"/>
          </p:cNvSpPr>
          <p:nvPr>
            <p:ph sz="half" idx="1"/>
          </p:nvPr>
        </p:nvSpPr>
        <p:spPr>
          <a:xfrm>
            <a:off x="1096715" y="2618987"/>
            <a:ext cx="4876803" cy="4023360"/>
          </a:xfrm>
        </p:spPr>
        <p:txBody>
          <a:bodyPr/>
          <a:lstStyle/>
          <a:p>
            <a:r>
              <a:rPr lang="en-US" dirty="0"/>
              <a:t>Is smoking linked to lung cancer? 			</a:t>
            </a:r>
          </a:p>
          <a:p>
            <a:r>
              <a:rPr lang="en-US" dirty="0"/>
              <a:t>Do older passengers have lower chances of surviving the Titanic?</a:t>
            </a:r>
          </a:p>
          <a:p>
            <a:r>
              <a:rPr lang="en-US" dirty="0"/>
              <a:t>Are men more likely to die 30 days after a heart attack?</a:t>
            </a:r>
          </a:p>
          <a:p>
            <a:r>
              <a:rPr lang="en-US" dirty="0"/>
              <a:t>Are men more likely to die 30 days after a heart attack, controlling for age?</a:t>
            </a:r>
          </a:p>
        </p:txBody>
      </p:sp>
      <p:sp>
        <p:nvSpPr>
          <p:cNvPr id="4" name="Content Placeholder 3">
            <a:extLst>
              <a:ext uri="{FF2B5EF4-FFF2-40B4-BE49-F238E27FC236}">
                <a16:creationId xmlns:a16="http://schemas.microsoft.com/office/drawing/2014/main" id="{404E1520-EA16-2F44-DB76-7DA71C00EF5A}"/>
              </a:ext>
            </a:extLst>
          </p:cNvPr>
          <p:cNvSpPr>
            <a:spLocks noGrp="1"/>
          </p:cNvSpPr>
          <p:nvPr>
            <p:ph sz="half" idx="2"/>
          </p:nvPr>
        </p:nvSpPr>
        <p:spPr>
          <a:xfrm>
            <a:off x="6157525" y="2618987"/>
            <a:ext cx="4937760" cy="4023360"/>
          </a:xfrm>
        </p:spPr>
        <p:txBody>
          <a:bodyPr/>
          <a:lstStyle/>
          <a:p>
            <a:r>
              <a:rPr lang="en-US" i="1" dirty="0">
                <a:solidFill>
                  <a:srgbClr val="FF0000"/>
                </a:solidFill>
              </a:rPr>
              <a:t>Yes, smokers have significantly higher levels of lung cancer.</a:t>
            </a:r>
          </a:p>
          <a:p>
            <a:pPr marL="0" indent="0">
              <a:buNone/>
            </a:pPr>
            <a:r>
              <a:rPr lang="en-US" i="1" dirty="0">
                <a:solidFill>
                  <a:srgbClr val="FF0000"/>
                </a:solidFill>
              </a:rPr>
              <a:t>For every 1 year older, passengers have about a 1% less chance of survival.</a:t>
            </a:r>
          </a:p>
          <a:p>
            <a:pPr marL="0" indent="0">
              <a:buNone/>
            </a:pPr>
            <a:r>
              <a:rPr lang="en-US" i="1" dirty="0">
                <a:solidFill>
                  <a:srgbClr val="FF0000"/>
                </a:solidFill>
              </a:rPr>
              <a:t>Men are twice as likely to die than women.		</a:t>
            </a:r>
          </a:p>
          <a:p>
            <a:pPr marL="0" indent="0">
              <a:buNone/>
            </a:pPr>
            <a:r>
              <a:rPr lang="en-US" i="1" dirty="0">
                <a:solidFill>
                  <a:srgbClr val="FF0000"/>
                </a:solidFill>
              </a:rPr>
              <a:t>Men are 1.5 times as likely to die than women after making all things equal on age.</a:t>
            </a:r>
          </a:p>
          <a:p>
            <a:endParaRPr lang="en-US" i="1" dirty="0">
              <a:solidFill>
                <a:srgbClr val="FF0000"/>
              </a:solidFill>
            </a:endParaRPr>
          </a:p>
          <a:p>
            <a:endParaRPr lang="en-US" dirty="0"/>
          </a:p>
        </p:txBody>
      </p:sp>
      <p:sp>
        <p:nvSpPr>
          <p:cNvPr id="5" name="Slide Number Placeholder 4">
            <a:extLst>
              <a:ext uri="{FF2B5EF4-FFF2-40B4-BE49-F238E27FC236}">
                <a16:creationId xmlns:a16="http://schemas.microsoft.com/office/drawing/2014/main" id="{2311AE8B-4437-5791-37DB-EE3086A928D5}"/>
              </a:ext>
            </a:extLst>
          </p:cNvPr>
          <p:cNvSpPr>
            <a:spLocks noGrp="1"/>
          </p:cNvSpPr>
          <p:nvPr>
            <p:ph type="sldNum" sz="quarter" idx="12"/>
          </p:nvPr>
        </p:nvSpPr>
        <p:spPr/>
        <p:txBody>
          <a:bodyPr/>
          <a:lstStyle/>
          <a:p>
            <a:fld id="{16D16E31-E128-4556-899B-701A42963F24}" type="slidenum">
              <a:rPr lang="en-US" smtClean="0"/>
              <a:t>3</a:t>
            </a:fld>
            <a:endParaRPr lang="en-US" dirty="0"/>
          </a:p>
        </p:txBody>
      </p:sp>
      <p:sp>
        <p:nvSpPr>
          <p:cNvPr id="7" name="TextBox 6">
            <a:extLst>
              <a:ext uri="{FF2B5EF4-FFF2-40B4-BE49-F238E27FC236}">
                <a16:creationId xmlns:a16="http://schemas.microsoft.com/office/drawing/2014/main" id="{817B9231-F1CF-ACE4-ED20-35C1A626957D}"/>
              </a:ext>
            </a:extLst>
          </p:cNvPr>
          <p:cNvSpPr txBox="1"/>
          <p:nvPr/>
        </p:nvSpPr>
        <p:spPr>
          <a:xfrm>
            <a:off x="1096715" y="1855008"/>
            <a:ext cx="9387281" cy="646331"/>
          </a:xfrm>
          <a:prstGeom prst="rect">
            <a:avLst/>
          </a:prstGeom>
          <a:noFill/>
        </p:spPr>
        <p:txBody>
          <a:bodyPr wrap="square">
            <a:spAutoFit/>
          </a:bodyPr>
          <a:lstStyle/>
          <a:p>
            <a:r>
              <a:rPr lang="en-US" dirty="0">
                <a:highlight>
                  <a:srgbClr val="FFFF00"/>
                </a:highlight>
              </a:rPr>
              <a:t>In each question, we have an outcome with 2 options (e.g., readmission or not, alive or dead). And we have a factor that we want to know if different levels increase the chance for the outcome.</a:t>
            </a:r>
          </a:p>
        </p:txBody>
      </p:sp>
      <p:sp>
        <p:nvSpPr>
          <p:cNvPr id="8" name="TextBox 7">
            <a:extLst>
              <a:ext uri="{FF2B5EF4-FFF2-40B4-BE49-F238E27FC236}">
                <a16:creationId xmlns:a16="http://schemas.microsoft.com/office/drawing/2014/main" id="{92DE8F64-E1CB-DBB1-77EC-0553C46AAA0B}"/>
              </a:ext>
            </a:extLst>
          </p:cNvPr>
          <p:cNvSpPr txBox="1"/>
          <p:nvPr/>
        </p:nvSpPr>
        <p:spPr>
          <a:xfrm>
            <a:off x="550880" y="5876952"/>
            <a:ext cx="5819162" cy="369332"/>
          </a:xfrm>
          <a:prstGeom prst="rect">
            <a:avLst/>
          </a:prstGeom>
          <a:noFill/>
        </p:spPr>
        <p:txBody>
          <a:bodyPr wrap="square" rtlCol="0">
            <a:spAutoFit/>
          </a:bodyPr>
          <a:lstStyle/>
          <a:p>
            <a:r>
              <a:rPr lang="en-US" dirty="0">
                <a:solidFill>
                  <a:srgbClr val="00B0F0"/>
                </a:solidFill>
              </a:rPr>
              <a:t>We can even take into consideration multiple factors.</a:t>
            </a:r>
          </a:p>
        </p:txBody>
      </p:sp>
      <p:cxnSp>
        <p:nvCxnSpPr>
          <p:cNvPr id="9" name="Straight Arrow Connector 8">
            <a:extLst>
              <a:ext uri="{FF2B5EF4-FFF2-40B4-BE49-F238E27FC236}">
                <a16:creationId xmlns:a16="http://schemas.microsoft.com/office/drawing/2014/main" id="{168ED6C8-A896-F364-98C2-C00B72FC8E02}"/>
              </a:ext>
            </a:extLst>
          </p:cNvPr>
          <p:cNvCxnSpPr>
            <a:cxnSpLocks/>
          </p:cNvCxnSpPr>
          <p:nvPr/>
        </p:nvCxnSpPr>
        <p:spPr>
          <a:xfrm flipV="1">
            <a:off x="1096715" y="5457736"/>
            <a:ext cx="199656" cy="419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368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C1D4-AFE9-5111-52F8-EC5FBB8A775D}"/>
              </a:ext>
            </a:extLst>
          </p:cNvPr>
          <p:cNvSpPr>
            <a:spLocks noGrp="1"/>
          </p:cNvSpPr>
          <p:nvPr>
            <p:ph type="title"/>
          </p:nvPr>
        </p:nvSpPr>
        <p:spPr/>
        <p:txBody>
          <a:bodyPr>
            <a:normAutofit/>
          </a:bodyPr>
          <a:lstStyle/>
          <a:p>
            <a:r>
              <a:rPr lang="en-US" dirty="0"/>
              <a:t>General rules on Logits, Odds Ratios, and Probabilities of independent variables.</a:t>
            </a:r>
          </a:p>
        </p:txBody>
      </p:sp>
      <p:sp>
        <p:nvSpPr>
          <p:cNvPr id="3" name="Content Placeholder 2">
            <a:extLst>
              <a:ext uri="{FF2B5EF4-FFF2-40B4-BE49-F238E27FC236}">
                <a16:creationId xmlns:a16="http://schemas.microsoft.com/office/drawing/2014/main" id="{D993DB86-284F-BD6D-780F-0F94372710A3}"/>
              </a:ext>
            </a:extLst>
          </p:cNvPr>
          <p:cNvSpPr>
            <a:spLocks noGrp="1"/>
          </p:cNvSpPr>
          <p:nvPr>
            <p:ph idx="1"/>
          </p:nvPr>
        </p:nvSpPr>
        <p:spPr>
          <a:xfrm>
            <a:off x="388419" y="1825625"/>
            <a:ext cx="11247928" cy="4351338"/>
          </a:xfrm>
        </p:spPr>
        <p:txBody>
          <a:bodyPr/>
          <a:lstStyle/>
          <a:p>
            <a:r>
              <a:rPr lang="en-US" dirty="0">
                <a:solidFill>
                  <a:srgbClr val="00B0F0"/>
                </a:solidFill>
              </a:rPr>
              <a:t>Logits</a:t>
            </a:r>
            <a:r>
              <a:rPr lang="en-US" dirty="0"/>
              <a:t>: Values &gt; 0 indicate an increased chance of the outcome. Values below 0 indicate a decreased chance. 0 = no difference or a flat trend.</a:t>
            </a:r>
          </a:p>
          <a:p>
            <a:r>
              <a:rPr lang="en-US" dirty="0">
                <a:solidFill>
                  <a:srgbClr val="00B0F0"/>
                </a:solidFill>
              </a:rPr>
              <a:t>Odds Ratios</a:t>
            </a:r>
            <a:r>
              <a:rPr lang="en-US" dirty="0"/>
              <a:t>: Values &gt; 1 indicate an increased chance of the outcome. Values &lt; 1 indicate a decreased chance. 1 = no difference or a flat trend.</a:t>
            </a:r>
          </a:p>
          <a:p>
            <a:r>
              <a:rPr lang="en-US" dirty="0">
                <a:solidFill>
                  <a:srgbClr val="00B0F0"/>
                </a:solidFill>
              </a:rPr>
              <a:t>Probabilities</a:t>
            </a:r>
            <a:r>
              <a:rPr lang="en-US" dirty="0"/>
              <a:t>: Predicted Probabilities above (or below) the mean suggests an above (or below) average risk.</a:t>
            </a:r>
          </a:p>
          <a:p>
            <a:r>
              <a:rPr lang="en-US" dirty="0"/>
              <a:t>95% confidence intervals determine if the above values are significant.</a:t>
            </a:r>
          </a:p>
          <a:p>
            <a:endParaRPr lang="en-US" dirty="0"/>
          </a:p>
        </p:txBody>
      </p:sp>
      <p:sp>
        <p:nvSpPr>
          <p:cNvPr id="4" name="Slide Number Placeholder 3">
            <a:extLst>
              <a:ext uri="{FF2B5EF4-FFF2-40B4-BE49-F238E27FC236}">
                <a16:creationId xmlns:a16="http://schemas.microsoft.com/office/drawing/2014/main" id="{C9BED5B5-4DD8-D291-9AE2-E1441FB453B2}"/>
              </a:ext>
            </a:extLst>
          </p:cNvPr>
          <p:cNvSpPr>
            <a:spLocks noGrp="1"/>
          </p:cNvSpPr>
          <p:nvPr>
            <p:ph type="sldNum" sz="quarter" idx="12"/>
          </p:nvPr>
        </p:nvSpPr>
        <p:spPr/>
        <p:txBody>
          <a:bodyPr/>
          <a:lstStyle/>
          <a:p>
            <a:fld id="{16D16E31-E128-4556-899B-701A42963F24}" type="slidenum">
              <a:rPr lang="en-US" smtClean="0"/>
              <a:t>30</a:t>
            </a:fld>
            <a:endParaRPr lang="en-US" dirty="0"/>
          </a:p>
        </p:txBody>
      </p:sp>
      <p:pic>
        <p:nvPicPr>
          <p:cNvPr id="6" name="Picture 5">
            <a:extLst>
              <a:ext uri="{FF2B5EF4-FFF2-40B4-BE49-F238E27FC236}">
                <a16:creationId xmlns:a16="http://schemas.microsoft.com/office/drawing/2014/main" id="{1E66AA31-66F9-4E94-3BF2-D6A13B4903F5}"/>
              </a:ext>
            </a:extLst>
          </p:cNvPr>
          <p:cNvPicPr>
            <a:picLocks noChangeAspect="1"/>
          </p:cNvPicPr>
          <p:nvPr/>
        </p:nvPicPr>
        <p:blipFill>
          <a:blip r:embed="rId2"/>
          <a:stretch>
            <a:fillRect/>
          </a:stretch>
        </p:blipFill>
        <p:spPr>
          <a:xfrm>
            <a:off x="555653" y="4922866"/>
            <a:ext cx="9236680" cy="1935134"/>
          </a:xfrm>
          <a:prstGeom prst="rect">
            <a:avLst/>
          </a:prstGeom>
        </p:spPr>
      </p:pic>
      <p:sp>
        <p:nvSpPr>
          <p:cNvPr id="5" name="TextBox 4">
            <a:hlinkClick r:id="rId3" action="ppaction://hlinksldjump"/>
            <a:extLst>
              <a:ext uri="{FF2B5EF4-FFF2-40B4-BE49-F238E27FC236}">
                <a16:creationId xmlns:a16="http://schemas.microsoft.com/office/drawing/2014/main" id="{7B6C5D36-857E-1C09-E18F-1FC8AD429E07}"/>
              </a:ext>
            </a:extLst>
          </p:cNvPr>
          <p:cNvSpPr txBox="1"/>
          <p:nvPr/>
        </p:nvSpPr>
        <p:spPr>
          <a:xfrm>
            <a:off x="9900458" y="4941789"/>
            <a:ext cx="2103801" cy="1323439"/>
          </a:xfrm>
          <a:prstGeom prst="rect">
            <a:avLst/>
          </a:prstGeom>
          <a:noFill/>
        </p:spPr>
        <p:txBody>
          <a:bodyPr wrap="square" rtlCol="0">
            <a:spAutoFit/>
          </a:bodyPr>
          <a:lstStyle/>
          <a:p>
            <a:r>
              <a:rPr lang="en-US" sz="2000" dirty="0">
                <a:solidFill>
                  <a:schemeClr val="bg1"/>
                </a:solidFill>
                <a:highlight>
                  <a:srgbClr val="800080"/>
                </a:highlight>
              </a:rPr>
              <a:t>CLICK THIS LINK to learn more about “Confidence Intervals”</a:t>
            </a:r>
          </a:p>
        </p:txBody>
      </p:sp>
    </p:spTree>
    <p:extLst>
      <p:ext uri="{BB962C8B-B14F-4D97-AF65-F5344CB8AC3E}">
        <p14:creationId xmlns:p14="http://schemas.microsoft.com/office/powerpoint/2010/main" val="2636694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030E-E162-A83F-7918-215E10D94553}"/>
              </a:ext>
            </a:extLst>
          </p:cNvPr>
          <p:cNvSpPr>
            <a:spLocks noGrp="1"/>
          </p:cNvSpPr>
          <p:nvPr>
            <p:ph type="title"/>
          </p:nvPr>
        </p:nvSpPr>
        <p:spPr/>
        <p:txBody>
          <a:bodyPr>
            <a:normAutofit/>
          </a:bodyPr>
          <a:lstStyle/>
          <a:p>
            <a:r>
              <a:rPr lang="en-US" dirty="0"/>
              <a:t>Example: Hypothesis testing in logistic regression </a:t>
            </a:r>
          </a:p>
        </p:txBody>
      </p:sp>
      <p:sp>
        <p:nvSpPr>
          <p:cNvPr id="3" name="Text Placeholder 2">
            <a:extLst>
              <a:ext uri="{FF2B5EF4-FFF2-40B4-BE49-F238E27FC236}">
                <a16:creationId xmlns:a16="http://schemas.microsoft.com/office/drawing/2014/main" id="{94279072-7420-50D1-0475-273CC89EC6B7}"/>
              </a:ext>
            </a:extLst>
          </p:cNvPr>
          <p:cNvSpPr>
            <a:spLocks noGrp="1"/>
          </p:cNvSpPr>
          <p:nvPr>
            <p:ph type="body" idx="1"/>
          </p:nvPr>
        </p:nvSpPr>
        <p:spPr/>
        <p:txBody>
          <a:bodyPr/>
          <a:lstStyle/>
          <a:p>
            <a:r>
              <a:rPr lang="en-US" dirty="0"/>
              <a:t>Doll &amp; Hill study on Lung Cancer and Smoking (1950)</a:t>
            </a:r>
          </a:p>
          <a:p>
            <a:r>
              <a:rPr lang="en-US" dirty="0"/>
              <a:t>Lung.Cancer ~ Smoker + Male</a:t>
            </a:r>
          </a:p>
        </p:txBody>
      </p:sp>
      <p:sp>
        <p:nvSpPr>
          <p:cNvPr id="4" name="Slide Number Placeholder 3">
            <a:extLst>
              <a:ext uri="{FF2B5EF4-FFF2-40B4-BE49-F238E27FC236}">
                <a16:creationId xmlns:a16="http://schemas.microsoft.com/office/drawing/2014/main" id="{861F55E2-FA71-DC40-BF55-86F1D65A7605}"/>
              </a:ext>
            </a:extLst>
          </p:cNvPr>
          <p:cNvSpPr>
            <a:spLocks noGrp="1"/>
          </p:cNvSpPr>
          <p:nvPr>
            <p:ph type="sldNum" sz="quarter" idx="12"/>
          </p:nvPr>
        </p:nvSpPr>
        <p:spPr/>
        <p:txBody>
          <a:bodyPr/>
          <a:lstStyle/>
          <a:p>
            <a:fld id="{16D16E31-E128-4556-899B-701A42963F24}" type="slidenum">
              <a:rPr lang="en-US" smtClean="0"/>
              <a:t>31</a:t>
            </a:fld>
            <a:endParaRPr lang="en-US" dirty="0"/>
          </a:p>
        </p:txBody>
      </p:sp>
    </p:spTree>
    <p:extLst>
      <p:ext uri="{BB962C8B-B14F-4D97-AF65-F5344CB8AC3E}">
        <p14:creationId xmlns:p14="http://schemas.microsoft.com/office/powerpoint/2010/main" val="3314267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B46C-815F-97DB-4F92-1A36166DA50C}"/>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CD26DF94-86DE-A159-2D4F-AB01A1EB8CA0}"/>
              </a:ext>
            </a:extLst>
          </p:cNvPr>
          <p:cNvSpPr>
            <a:spLocks noGrp="1"/>
          </p:cNvSpPr>
          <p:nvPr>
            <p:ph idx="1"/>
          </p:nvPr>
        </p:nvSpPr>
        <p:spPr>
          <a:xfrm>
            <a:off x="838200" y="1825624"/>
            <a:ext cx="10515600" cy="4591953"/>
          </a:xfrm>
        </p:spPr>
        <p:txBody>
          <a:bodyPr>
            <a:normAutofit/>
          </a:bodyPr>
          <a:lstStyle/>
          <a:p>
            <a:r>
              <a:rPr lang="en-US" dirty="0"/>
              <a:t>In 1950, Doll &amp; Hill published a study on smoking and lung cancer.</a:t>
            </a:r>
          </a:p>
          <a:p>
            <a:r>
              <a:rPr lang="en-US" dirty="0"/>
              <a:t>Other studies during the same period showed links between smoking and lung cancer (e.g., Wynder &amp; Graham, 1950).</a:t>
            </a:r>
          </a:p>
          <a:p>
            <a:r>
              <a:rPr lang="en-US" dirty="0"/>
              <a:t>Doll &amp; Hill considered the “competing cause” of auto pollution as well as better lung cancer diagnosis for the increase in cancer cases.</a:t>
            </a:r>
          </a:p>
          <a:p>
            <a:r>
              <a:rPr lang="en-US" dirty="0"/>
              <a:t>Their chi-square tests and balanced study design showed powerful evidence of the link between smoking and lung cancer. </a:t>
            </a:r>
          </a:p>
          <a:p>
            <a:r>
              <a:rPr lang="en-US" dirty="0"/>
              <a:t>We’ll apply Simple and Multiple Logistic Regression to their main Table IV to test the hypothesis of no difference in lung cancer between smokers and non-smokers, H0: Smokers = Non-smokers.</a:t>
            </a:r>
          </a:p>
          <a:p>
            <a:endParaRPr lang="en-US" dirty="0"/>
          </a:p>
        </p:txBody>
      </p:sp>
      <p:sp>
        <p:nvSpPr>
          <p:cNvPr id="4" name="Slide Number Placeholder 3">
            <a:extLst>
              <a:ext uri="{FF2B5EF4-FFF2-40B4-BE49-F238E27FC236}">
                <a16:creationId xmlns:a16="http://schemas.microsoft.com/office/drawing/2014/main" id="{CD4A7E9D-5319-4527-5C10-CA4453256A55}"/>
              </a:ext>
            </a:extLst>
          </p:cNvPr>
          <p:cNvSpPr>
            <a:spLocks noGrp="1"/>
          </p:cNvSpPr>
          <p:nvPr>
            <p:ph type="sldNum" sz="quarter" idx="12"/>
          </p:nvPr>
        </p:nvSpPr>
        <p:spPr/>
        <p:txBody>
          <a:bodyPr/>
          <a:lstStyle/>
          <a:p>
            <a:fld id="{16D16E31-E128-4556-899B-701A42963F24}" type="slidenum">
              <a:rPr lang="en-US" smtClean="0"/>
              <a:t>32</a:t>
            </a:fld>
            <a:endParaRPr lang="en-US" dirty="0"/>
          </a:p>
        </p:txBody>
      </p:sp>
    </p:spTree>
    <p:extLst>
      <p:ext uri="{BB962C8B-B14F-4D97-AF65-F5344CB8AC3E}">
        <p14:creationId xmlns:p14="http://schemas.microsoft.com/office/powerpoint/2010/main" val="1661462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A50E-DE4F-BD57-0F7C-150FA424F11A}"/>
              </a:ext>
            </a:extLst>
          </p:cNvPr>
          <p:cNvSpPr>
            <a:spLocks noGrp="1"/>
          </p:cNvSpPr>
          <p:nvPr>
            <p:ph type="title"/>
          </p:nvPr>
        </p:nvSpPr>
        <p:spPr/>
        <p:txBody>
          <a:bodyPr/>
          <a:lstStyle/>
          <a:p>
            <a:r>
              <a:rPr lang="en-US" dirty="0"/>
              <a:t>Patient information</a:t>
            </a:r>
          </a:p>
        </p:txBody>
      </p:sp>
      <p:pic>
        <p:nvPicPr>
          <p:cNvPr id="5" name="Content Placeholder 4">
            <a:extLst>
              <a:ext uri="{FF2B5EF4-FFF2-40B4-BE49-F238E27FC236}">
                <a16:creationId xmlns:a16="http://schemas.microsoft.com/office/drawing/2014/main" id="{B29307C7-280D-9493-81AC-D1217E13AA07}"/>
              </a:ext>
            </a:extLst>
          </p:cNvPr>
          <p:cNvPicPr>
            <a:picLocks noGrp="1" noChangeAspect="1"/>
          </p:cNvPicPr>
          <p:nvPr>
            <p:ph idx="1"/>
          </p:nvPr>
        </p:nvPicPr>
        <p:blipFill>
          <a:blip r:embed="rId2"/>
          <a:stretch>
            <a:fillRect/>
          </a:stretch>
        </p:blipFill>
        <p:spPr>
          <a:xfrm>
            <a:off x="3424801" y="1846263"/>
            <a:ext cx="5342397" cy="4333646"/>
          </a:xfrm>
        </p:spPr>
      </p:pic>
      <p:sp>
        <p:nvSpPr>
          <p:cNvPr id="3" name="Slide Number Placeholder 2">
            <a:extLst>
              <a:ext uri="{FF2B5EF4-FFF2-40B4-BE49-F238E27FC236}">
                <a16:creationId xmlns:a16="http://schemas.microsoft.com/office/drawing/2014/main" id="{880251D7-C1E5-A546-ACEF-072DF647DBFE}"/>
              </a:ext>
            </a:extLst>
          </p:cNvPr>
          <p:cNvSpPr>
            <a:spLocks noGrp="1"/>
          </p:cNvSpPr>
          <p:nvPr>
            <p:ph type="sldNum" sz="quarter" idx="12"/>
          </p:nvPr>
        </p:nvSpPr>
        <p:spPr/>
        <p:txBody>
          <a:bodyPr/>
          <a:lstStyle/>
          <a:p>
            <a:fld id="{16D16E31-E128-4556-899B-701A42963F24}" type="slidenum">
              <a:rPr lang="en-US" smtClean="0"/>
              <a:t>33</a:t>
            </a:fld>
            <a:endParaRPr lang="en-US" dirty="0"/>
          </a:p>
        </p:txBody>
      </p:sp>
      <p:sp>
        <p:nvSpPr>
          <p:cNvPr id="6" name="TextBox 5">
            <a:extLst>
              <a:ext uri="{FF2B5EF4-FFF2-40B4-BE49-F238E27FC236}">
                <a16:creationId xmlns:a16="http://schemas.microsoft.com/office/drawing/2014/main" id="{4669BA4F-4205-0BCF-9A7F-15458EBA8AD2}"/>
              </a:ext>
            </a:extLst>
          </p:cNvPr>
          <p:cNvSpPr txBox="1"/>
          <p:nvPr/>
        </p:nvSpPr>
        <p:spPr>
          <a:xfrm>
            <a:off x="0" y="3329712"/>
            <a:ext cx="2676088" cy="1754326"/>
          </a:xfrm>
          <a:prstGeom prst="rect">
            <a:avLst/>
          </a:prstGeom>
          <a:noFill/>
        </p:spPr>
        <p:txBody>
          <a:bodyPr wrap="square" rtlCol="0">
            <a:spAutoFit/>
          </a:bodyPr>
          <a:lstStyle/>
          <a:p>
            <a:r>
              <a:rPr lang="en-US" dirty="0">
                <a:highlight>
                  <a:srgbClr val="FFFF00"/>
                </a:highlight>
              </a:rPr>
              <a:t>Patients from twenty London hospitals were asked to participate in the study after being admitted for lung cancer or non-cancer diseases (controls).  </a:t>
            </a:r>
          </a:p>
        </p:txBody>
      </p:sp>
      <p:sp>
        <p:nvSpPr>
          <p:cNvPr id="7" name="TextBox 6">
            <a:extLst>
              <a:ext uri="{FF2B5EF4-FFF2-40B4-BE49-F238E27FC236}">
                <a16:creationId xmlns:a16="http://schemas.microsoft.com/office/drawing/2014/main" id="{86D9F7E6-66E6-D75E-FC17-133CB0AEE449}"/>
              </a:ext>
            </a:extLst>
          </p:cNvPr>
          <p:cNvSpPr txBox="1"/>
          <p:nvPr/>
        </p:nvSpPr>
        <p:spPr>
          <a:xfrm>
            <a:off x="9248218" y="3429000"/>
            <a:ext cx="2676088" cy="2585323"/>
          </a:xfrm>
          <a:prstGeom prst="rect">
            <a:avLst/>
          </a:prstGeom>
          <a:noFill/>
        </p:spPr>
        <p:txBody>
          <a:bodyPr wrap="square" rtlCol="0">
            <a:spAutoFit/>
          </a:bodyPr>
          <a:lstStyle/>
          <a:p>
            <a:r>
              <a:rPr lang="en-US" dirty="0">
                <a:highlight>
                  <a:srgbClr val="00FFFF"/>
                </a:highlight>
              </a:rPr>
              <a:t>Patients were balanced on age and sex for 709 cases with lung cancer and 709 without.</a:t>
            </a:r>
          </a:p>
          <a:p>
            <a:endParaRPr lang="en-US" dirty="0">
              <a:highlight>
                <a:srgbClr val="00FFFF"/>
              </a:highlight>
            </a:endParaRPr>
          </a:p>
          <a:p>
            <a:r>
              <a:rPr lang="en-US" dirty="0">
                <a:highlight>
                  <a:srgbClr val="00FFFF"/>
                </a:highlight>
              </a:rPr>
              <a:t>Logistic regression lets us balance mathematically when we can’t balance in our sampling.</a:t>
            </a:r>
          </a:p>
        </p:txBody>
      </p:sp>
    </p:spTree>
    <p:extLst>
      <p:ext uri="{BB962C8B-B14F-4D97-AF65-F5344CB8AC3E}">
        <p14:creationId xmlns:p14="http://schemas.microsoft.com/office/powerpoint/2010/main" val="1065057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14DFC-CABA-4DA6-443E-5B613CC54340}"/>
              </a:ext>
            </a:extLst>
          </p:cNvPr>
          <p:cNvSpPr>
            <a:spLocks noGrp="1"/>
          </p:cNvSpPr>
          <p:nvPr>
            <p:ph type="title"/>
          </p:nvPr>
        </p:nvSpPr>
        <p:spPr/>
        <p:txBody>
          <a:bodyPr>
            <a:normAutofit/>
          </a:bodyPr>
          <a:lstStyle/>
          <a:p>
            <a:r>
              <a:rPr lang="en-US" dirty="0"/>
              <a:t>Higher rate of lung cancer for smokers (males or females)</a:t>
            </a:r>
          </a:p>
        </p:txBody>
      </p:sp>
      <p:pic>
        <p:nvPicPr>
          <p:cNvPr id="5" name="Content Placeholder 4">
            <a:extLst>
              <a:ext uri="{FF2B5EF4-FFF2-40B4-BE49-F238E27FC236}">
                <a16:creationId xmlns:a16="http://schemas.microsoft.com/office/drawing/2014/main" id="{56A8F3C9-7CA5-9186-EA60-899601C16E32}"/>
              </a:ext>
            </a:extLst>
          </p:cNvPr>
          <p:cNvPicPr>
            <a:picLocks noGrp="1" noChangeAspect="1"/>
          </p:cNvPicPr>
          <p:nvPr>
            <p:ph idx="1"/>
          </p:nvPr>
        </p:nvPicPr>
        <p:blipFill>
          <a:blip r:embed="rId2"/>
          <a:stretch>
            <a:fillRect/>
          </a:stretch>
        </p:blipFill>
        <p:spPr>
          <a:xfrm>
            <a:off x="2081954" y="2003286"/>
            <a:ext cx="7929793" cy="3895856"/>
          </a:xfrm>
        </p:spPr>
      </p:pic>
      <p:sp>
        <p:nvSpPr>
          <p:cNvPr id="3" name="Slide Number Placeholder 2">
            <a:extLst>
              <a:ext uri="{FF2B5EF4-FFF2-40B4-BE49-F238E27FC236}">
                <a16:creationId xmlns:a16="http://schemas.microsoft.com/office/drawing/2014/main" id="{D8E190E8-633A-CEAF-5AC4-182D9CA4E243}"/>
              </a:ext>
            </a:extLst>
          </p:cNvPr>
          <p:cNvSpPr>
            <a:spLocks noGrp="1"/>
          </p:cNvSpPr>
          <p:nvPr>
            <p:ph type="sldNum" sz="quarter" idx="12"/>
          </p:nvPr>
        </p:nvSpPr>
        <p:spPr/>
        <p:txBody>
          <a:bodyPr/>
          <a:lstStyle/>
          <a:p>
            <a:fld id="{16D16E31-E128-4556-899B-701A42963F24}" type="slidenum">
              <a:rPr lang="en-US" smtClean="0"/>
              <a:t>34</a:t>
            </a:fld>
            <a:endParaRPr lang="en-US" dirty="0"/>
          </a:p>
        </p:txBody>
      </p:sp>
      <p:sp>
        <p:nvSpPr>
          <p:cNvPr id="6" name="Oval 5">
            <a:extLst>
              <a:ext uri="{FF2B5EF4-FFF2-40B4-BE49-F238E27FC236}">
                <a16:creationId xmlns:a16="http://schemas.microsoft.com/office/drawing/2014/main" id="{E06EA3FC-BB25-BEF7-0E27-EE9C3BF75836}"/>
              </a:ext>
            </a:extLst>
          </p:cNvPr>
          <p:cNvSpPr/>
          <p:nvPr/>
        </p:nvSpPr>
        <p:spPr>
          <a:xfrm>
            <a:off x="7239699" y="3733101"/>
            <a:ext cx="528507" cy="4362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6A103FA-7E07-2EB4-944C-339D658935E6}"/>
              </a:ext>
            </a:extLst>
          </p:cNvPr>
          <p:cNvSpPr/>
          <p:nvPr/>
        </p:nvSpPr>
        <p:spPr>
          <a:xfrm>
            <a:off x="7324987" y="4717112"/>
            <a:ext cx="528507" cy="4362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E9B302-466A-DC30-7D7B-07598459377C}"/>
              </a:ext>
            </a:extLst>
          </p:cNvPr>
          <p:cNvSpPr txBox="1"/>
          <p:nvPr/>
        </p:nvSpPr>
        <p:spPr>
          <a:xfrm>
            <a:off x="2404844" y="5934670"/>
            <a:ext cx="7382312" cy="923330"/>
          </a:xfrm>
          <a:prstGeom prst="rect">
            <a:avLst/>
          </a:prstGeom>
          <a:noFill/>
        </p:spPr>
        <p:txBody>
          <a:bodyPr wrap="square" rtlCol="0">
            <a:spAutoFit/>
          </a:bodyPr>
          <a:lstStyle/>
          <a:p>
            <a:r>
              <a:rPr lang="en-US" dirty="0">
                <a:highlight>
                  <a:srgbClr val="FFFF00"/>
                </a:highlight>
              </a:rPr>
              <a:t>99.7% of males and 68.3% of females with lung cancer were smokers. Female non-smokers appear to have other sources of lung cancer (e.g., profession, 2</a:t>
            </a:r>
            <a:r>
              <a:rPr lang="en-US" baseline="30000" dirty="0">
                <a:highlight>
                  <a:srgbClr val="FFFF00"/>
                </a:highlight>
              </a:rPr>
              <a:t>nd</a:t>
            </a:r>
            <a:r>
              <a:rPr lang="en-US" dirty="0">
                <a:highlight>
                  <a:srgbClr val="FFFF00"/>
                </a:highlight>
              </a:rPr>
              <a:t>-hand smoke or “passive smoking”—not asked about spouse’s habits, etc.) </a:t>
            </a:r>
          </a:p>
        </p:txBody>
      </p:sp>
      <p:sp>
        <p:nvSpPr>
          <p:cNvPr id="9" name="TextBox 8">
            <a:extLst>
              <a:ext uri="{FF2B5EF4-FFF2-40B4-BE49-F238E27FC236}">
                <a16:creationId xmlns:a16="http://schemas.microsoft.com/office/drawing/2014/main" id="{448A6202-8C53-7248-B2B1-7BECEE2DC34C}"/>
              </a:ext>
            </a:extLst>
          </p:cNvPr>
          <p:cNvSpPr txBox="1"/>
          <p:nvPr/>
        </p:nvSpPr>
        <p:spPr>
          <a:xfrm>
            <a:off x="10011747" y="3074051"/>
            <a:ext cx="2180253" cy="2585323"/>
          </a:xfrm>
          <a:prstGeom prst="rect">
            <a:avLst/>
          </a:prstGeom>
          <a:noFill/>
        </p:spPr>
        <p:txBody>
          <a:bodyPr wrap="square" rtlCol="0">
            <a:spAutoFit/>
          </a:bodyPr>
          <a:lstStyle/>
          <a:p>
            <a:r>
              <a:rPr lang="en-US" dirty="0">
                <a:highlight>
                  <a:srgbClr val="00FFFF"/>
                </a:highlight>
              </a:rPr>
              <a:t>The odds-ratio of smokers having lung cancer is: </a:t>
            </a:r>
          </a:p>
          <a:p>
            <a:r>
              <a:rPr lang="en-US" dirty="0">
                <a:highlight>
                  <a:srgbClr val="00FFFF"/>
                </a:highlight>
              </a:rPr>
              <a:t>688/650 (smoke &amp; Cancer)</a:t>
            </a:r>
          </a:p>
          <a:p>
            <a:r>
              <a:rPr lang="en-US" dirty="0">
                <a:highlight>
                  <a:srgbClr val="00FFFF"/>
                </a:highlight>
              </a:rPr>
              <a:t>/</a:t>
            </a:r>
          </a:p>
          <a:p>
            <a:r>
              <a:rPr lang="en-US" dirty="0">
                <a:highlight>
                  <a:srgbClr val="00FFFF"/>
                </a:highlight>
              </a:rPr>
              <a:t>21/59 (Non-smoker &amp; Cancer)</a:t>
            </a:r>
          </a:p>
          <a:p>
            <a:r>
              <a:rPr lang="en-US" dirty="0">
                <a:highlight>
                  <a:srgbClr val="00FFFF"/>
                </a:highlight>
              </a:rPr>
              <a:t>= 2.97</a:t>
            </a:r>
          </a:p>
        </p:txBody>
      </p:sp>
    </p:spTree>
    <p:extLst>
      <p:ext uri="{BB962C8B-B14F-4D97-AF65-F5344CB8AC3E}">
        <p14:creationId xmlns:p14="http://schemas.microsoft.com/office/powerpoint/2010/main" val="791058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3104-E5B1-4217-EC0A-021DBB47BDBF}"/>
              </a:ext>
            </a:extLst>
          </p:cNvPr>
          <p:cNvSpPr>
            <a:spLocks noGrp="1"/>
          </p:cNvSpPr>
          <p:nvPr>
            <p:ph type="title"/>
          </p:nvPr>
        </p:nvSpPr>
        <p:spPr/>
        <p:txBody>
          <a:bodyPr>
            <a:normAutofit fontScale="90000"/>
          </a:bodyPr>
          <a:lstStyle/>
          <a:p>
            <a:r>
              <a:rPr lang="en-US" dirty="0"/>
              <a:t>The results we get from a Binomial Proportion Test (same as a Chi-square test)</a:t>
            </a:r>
          </a:p>
        </p:txBody>
      </p:sp>
      <p:pic>
        <p:nvPicPr>
          <p:cNvPr id="6" name="Content Placeholder 5">
            <a:extLst>
              <a:ext uri="{FF2B5EF4-FFF2-40B4-BE49-F238E27FC236}">
                <a16:creationId xmlns:a16="http://schemas.microsoft.com/office/drawing/2014/main" id="{9DA218AC-5F92-EA76-D862-D40D4045B3C2}"/>
              </a:ext>
            </a:extLst>
          </p:cNvPr>
          <p:cNvPicPr>
            <a:picLocks noGrp="1" noChangeAspect="1"/>
          </p:cNvPicPr>
          <p:nvPr>
            <p:ph idx="1"/>
          </p:nvPr>
        </p:nvPicPr>
        <p:blipFill>
          <a:blip r:embed="rId2"/>
          <a:stretch>
            <a:fillRect/>
          </a:stretch>
        </p:blipFill>
        <p:spPr>
          <a:xfrm>
            <a:off x="2601427" y="3114022"/>
            <a:ext cx="6958209" cy="2520418"/>
          </a:xfrm>
        </p:spPr>
      </p:pic>
      <p:sp>
        <p:nvSpPr>
          <p:cNvPr id="4" name="Slide Number Placeholder 3">
            <a:extLst>
              <a:ext uri="{FF2B5EF4-FFF2-40B4-BE49-F238E27FC236}">
                <a16:creationId xmlns:a16="http://schemas.microsoft.com/office/drawing/2014/main" id="{B9E8821A-2AD0-C188-9EBE-9AF021BC5706}"/>
              </a:ext>
            </a:extLst>
          </p:cNvPr>
          <p:cNvSpPr>
            <a:spLocks noGrp="1"/>
          </p:cNvSpPr>
          <p:nvPr>
            <p:ph type="sldNum" sz="quarter" idx="12"/>
          </p:nvPr>
        </p:nvSpPr>
        <p:spPr/>
        <p:txBody>
          <a:bodyPr/>
          <a:lstStyle/>
          <a:p>
            <a:fld id="{16D16E31-E128-4556-899B-701A42963F24}" type="slidenum">
              <a:rPr lang="en-US" smtClean="0"/>
              <a:t>35</a:t>
            </a:fld>
            <a:endParaRPr lang="en-US" dirty="0"/>
          </a:p>
        </p:txBody>
      </p:sp>
      <p:sp>
        <p:nvSpPr>
          <p:cNvPr id="3" name="TextBox 2">
            <a:extLst>
              <a:ext uri="{FF2B5EF4-FFF2-40B4-BE49-F238E27FC236}">
                <a16:creationId xmlns:a16="http://schemas.microsoft.com/office/drawing/2014/main" id="{4AF12AC8-0DAB-DC78-E818-A7B193F4FFA7}"/>
              </a:ext>
            </a:extLst>
          </p:cNvPr>
          <p:cNvSpPr txBox="1"/>
          <p:nvPr/>
        </p:nvSpPr>
        <p:spPr>
          <a:xfrm>
            <a:off x="115951" y="2198451"/>
            <a:ext cx="1955261" cy="1754326"/>
          </a:xfrm>
          <a:prstGeom prst="rect">
            <a:avLst/>
          </a:prstGeom>
          <a:noFill/>
        </p:spPr>
        <p:txBody>
          <a:bodyPr wrap="square" rtlCol="0">
            <a:spAutoFit/>
          </a:bodyPr>
          <a:lstStyle/>
          <a:p>
            <a:r>
              <a:rPr lang="en-US" dirty="0">
                <a:solidFill>
                  <a:srgbClr val="FF0000"/>
                </a:solidFill>
              </a:rPr>
              <a:t>We might begin with a distribution test. Smokers have a higher rate of lung cancer than non-smokers </a:t>
            </a:r>
          </a:p>
        </p:txBody>
      </p:sp>
      <p:sp>
        <p:nvSpPr>
          <p:cNvPr id="5" name="TextBox 4">
            <a:extLst>
              <a:ext uri="{FF2B5EF4-FFF2-40B4-BE49-F238E27FC236}">
                <a16:creationId xmlns:a16="http://schemas.microsoft.com/office/drawing/2014/main" id="{C657FBB1-8189-3B84-512B-4761756CE49E}"/>
              </a:ext>
            </a:extLst>
          </p:cNvPr>
          <p:cNvSpPr txBox="1"/>
          <p:nvPr/>
        </p:nvSpPr>
        <p:spPr>
          <a:xfrm>
            <a:off x="7557276" y="3934062"/>
            <a:ext cx="4199442" cy="1754326"/>
          </a:xfrm>
          <a:prstGeom prst="rect">
            <a:avLst/>
          </a:prstGeom>
          <a:noFill/>
        </p:spPr>
        <p:txBody>
          <a:bodyPr wrap="square" rtlCol="0">
            <a:spAutoFit/>
          </a:bodyPr>
          <a:lstStyle/>
          <a:p>
            <a:r>
              <a:rPr lang="en-US" dirty="0">
                <a:highlight>
                  <a:srgbClr val="FFFF00"/>
                </a:highlight>
              </a:rPr>
              <a:t>We can hand-calculate the odds-ratio from the data below. The odds in favor of lung cancer for Smokers over non-smokers is: </a:t>
            </a:r>
          </a:p>
          <a:p>
            <a:r>
              <a:rPr lang="en-US" dirty="0">
                <a:highlight>
                  <a:srgbClr val="FFFF00"/>
                </a:highlight>
              </a:rPr>
              <a:t>OR = (688/650) / (21/59) = 2.97</a:t>
            </a:r>
          </a:p>
          <a:p>
            <a:r>
              <a:rPr lang="en-US" dirty="0">
                <a:highlight>
                  <a:srgbClr val="FFFF00"/>
                </a:highlight>
              </a:rPr>
              <a:t>Smokers are 3 times (~200%) more likely to have Lung Cancer.</a:t>
            </a:r>
          </a:p>
        </p:txBody>
      </p:sp>
      <p:pic>
        <p:nvPicPr>
          <p:cNvPr id="8" name="Picture 7">
            <a:extLst>
              <a:ext uri="{FF2B5EF4-FFF2-40B4-BE49-F238E27FC236}">
                <a16:creationId xmlns:a16="http://schemas.microsoft.com/office/drawing/2014/main" id="{492331B6-9169-F6E9-3AB7-291159C9533A}"/>
              </a:ext>
            </a:extLst>
          </p:cNvPr>
          <p:cNvPicPr>
            <a:picLocks noChangeAspect="1"/>
          </p:cNvPicPr>
          <p:nvPr/>
        </p:nvPicPr>
        <p:blipFill>
          <a:blip r:embed="rId3"/>
          <a:stretch>
            <a:fillRect/>
          </a:stretch>
        </p:blipFill>
        <p:spPr>
          <a:xfrm>
            <a:off x="7557276" y="5697154"/>
            <a:ext cx="3307556" cy="1127864"/>
          </a:xfrm>
          <a:prstGeom prst="rect">
            <a:avLst/>
          </a:prstGeom>
        </p:spPr>
      </p:pic>
      <p:sp>
        <p:nvSpPr>
          <p:cNvPr id="7" name="TextBox 6">
            <a:hlinkClick r:id="rId4" action="ppaction://hlinksldjump"/>
            <a:extLst>
              <a:ext uri="{FF2B5EF4-FFF2-40B4-BE49-F238E27FC236}">
                <a16:creationId xmlns:a16="http://schemas.microsoft.com/office/drawing/2014/main" id="{6688A2A9-7CA6-63A8-09E1-D9A7EC80F909}"/>
              </a:ext>
            </a:extLst>
          </p:cNvPr>
          <p:cNvSpPr txBox="1"/>
          <p:nvPr/>
        </p:nvSpPr>
        <p:spPr>
          <a:xfrm>
            <a:off x="3646829" y="1663265"/>
            <a:ext cx="5912807" cy="1200329"/>
          </a:xfrm>
          <a:prstGeom prst="rect">
            <a:avLst/>
          </a:prstGeom>
          <a:noFill/>
        </p:spPr>
        <p:txBody>
          <a:bodyPr wrap="square" rtlCol="0">
            <a:spAutoFit/>
          </a:bodyPr>
          <a:lstStyle/>
          <a:p>
            <a:r>
              <a:rPr lang="en-US" sz="2400" dirty="0">
                <a:solidFill>
                  <a:schemeClr val="bg1"/>
                </a:solidFill>
                <a:highlight>
                  <a:srgbClr val="800080"/>
                </a:highlight>
              </a:rPr>
              <a:t>CLICK THIS LINK to see an example of this analysis, go to the “Doll &amp; Hill Distribution Test” section of the video listed here. </a:t>
            </a:r>
          </a:p>
        </p:txBody>
      </p:sp>
      <p:sp>
        <p:nvSpPr>
          <p:cNvPr id="11" name="TextBox 10">
            <a:extLst>
              <a:ext uri="{FF2B5EF4-FFF2-40B4-BE49-F238E27FC236}">
                <a16:creationId xmlns:a16="http://schemas.microsoft.com/office/drawing/2014/main" id="{8BDB2874-3715-CBDC-83C6-D84456B718B7}"/>
              </a:ext>
            </a:extLst>
          </p:cNvPr>
          <p:cNvSpPr txBox="1"/>
          <p:nvPr/>
        </p:nvSpPr>
        <p:spPr>
          <a:xfrm>
            <a:off x="10020747" y="1770093"/>
            <a:ext cx="1891620" cy="1477328"/>
          </a:xfrm>
          <a:prstGeom prst="rect">
            <a:avLst/>
          </a:prstGeom>
          <a:noFill/>
        </p:spPr>
        <p:txBody>
          <a:bodyPr wrap="square" rtlCol="0">
            <a:spAutoFit/>
          </a:bodyPr>
          <a:lstStyle/>
          <a:p>
            <a:r>
              <a:rPr lang="en-US" dirty="0">
                <a:highlight>
                  <a:srgbClr val="C0C0C0"/>
                </a:highlight>
              </a:rPr>
              <a:t>This slide shows results as proportions (or  probabilities) and odds ratios.</a:t>
            </a:r>
          </a:p>
        </p:txBody>
      </p:sp>
    </p:spTree>
    <p:extLst>
      <p:ext uri="{BB962C8B-B14F-4D97-AF65-F5344CB8AC3E}">
        <p14:creationId xmlns:p14="http://schemas.microsoft.com/office/powerpoint/2010/main" val="1256576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AE19-1648-0DDF-6ADE-40EEB5B84804}"/>
              </a:ext>
            </a:extLst>
          </p:cNvPr>
          <p:cNvSpPr>
            <a:spLocks noGrp="1"/>
          </p:cNvSpPr>
          <p:nvPr>
            <p:ph type="title"/>
          </p:nvPr>
        </p:nvSpPr>
        <p:spPr>
          <a:xfrm>
            <a:off x="838200" y="365126"/>
            <a:ext cx="10515600" cy="1025930"/>
          </a:xfrm>
        </p:spPr>
        <p:txBody>
          <a:bodyPr/>
          <a:lstStyle/>
          <a:p>
            <a:r>
              <a:rPr lang="en-US" dirty="0"/>
              <a:t>Using Logistic Regression</a:t>
            </a:r>
          </a:p>
        </p:txBody>
      </p:sp>
      <p:sp>
        <p:nvSpPr>
          <p:cNvPr id="3" name="Content Placeholder 2">
            <a:extLst>
              <a:ext uri="{FF2B5EF4-FFF2-40B4-BE49-F238E27FC236}">
                <a16:creationId xmlns:a16="http://schemas.microsoft.com/office/drawing/2014/main" id="{047DBE1C-8B2D-CFB4-EB13-59EFCC554BFE}"/>
              </a:ext>
            </a:extLst>
          </p:cNvPr>
          <p:cNvSpPr>
            <a:spLocks noGrp="1"/>
          </p:cNvSpPr>
          <p:nvPr>
            <p:ph idx="1"/>
          </p:nvPr>
        </p:nvSpPr>
        <p:spPr>
          <a:xfrm>
            <a:off x="838199" y="1366202"/>
            <a:ext cx="10796081" cy="4351338"/>
          </a:xfrm>
        </p:spPr>
        <p:txBody>
          <a:bodyPr/>
          <a:lstStyle/>
          <a:p>
            <a:r>
              <a:rPr lang="en-US" dirty="0"/>
              <a:t>Below is the output from a simple logistic regression (1 predictor). </a:t>
            </a:r>
          </a:p>
          <a:p>
            <a:r>
              <a:rPr lang="en-US" dirty="0"/>
              <a:t>The tabled results in the top half have the natural logs of odds (1.0898).</a:t>
            </a:r>
          </a:p>
          <a:p>
            <a:r>
              <a:rPr lang="en-US" dirty="0"/>
              <a:t>The bottom half has the exponentiated Odds Ratios.</a:t>
            </a:r>
          </a:p>
          <a:p>
            <a:r>
              <a:rPr lang="en-US" dirty="0"/>
              <a:t>We see circled in red, the identical and significant Odds Ratio of 2.97.</a:t>
            </a:r>
          </a:p>
          <a:p>
            <a:r>
              <a:rPr lang="en-US" dirty="0"/>
              <a:t>The intercept represents the baseline risk for non-smokers. We can convert that value to a probability of 0.26.</a:t>
            </a:r>
          </a:p>
        </p:txBody>
      </p:sp>
      <p:sp>
        <p:nvSpPr>
          <p:cNvPr id="4" name="Slide Number Placeholder 3">
            <a:extLst>
              <a:ext uri="{FF2B5EF4-FFF2-40B4-BE49-F238E27FC236}">
                <a16:creationId xmlns:a16="http://schemas.microsoft.com/office/drawing/2014/main" id="{9E0B30F9-064A-2395-196D-6AEA45B8DD40}"/>
              </a:ext>
            </a:extLst>
          </p:cNvPr>
          <p:cNvSpPr>
            <a:spLocks noGrp="1"/>
          </p:cNvSpPr>
          <p:nvPr>
            <p:ph type="sldNum" sz="quarter" idx="12"/>
          </p:nvPr>
        </p:nvSpPr>
        <p:spPr/>
        <p:txBody>
          <a:bodyPr/>
          <a:lstStyle/>
          <a:p>
            <a:fld id="{16D16E31-E128-4556-899B-701A42963F24}" type="slidenum">
              <a:rPr lang="en-US" smtClean="0"/>
              <a:t>36</a:t>
            </a:fld>
            <a:endParaRPr lang="en-US" dirty="0"/>
          </a:p>
        </p:txBody>
      </p:sp>
      <p:pic>
        <p:nvPicPr>
          <p:cNvPr id="6" name="Picture 5">
            <a:extLst>
              <a:ext uri="{FF2B5EF4-FFF2-40B4-BE49-F238E27FC236}">
                <a16:creationId xmlns:a16="http://schemas.microsoft.com/office/drawing/2014/main" id="{4E3D9995-A902-CA12-42B1-37D773F4A309}"/>
              </a:ext>
            </a:extLst>
          </p:cNvPr>
          <p:cNvPicPr>
            <a:picLocks noChangeAspect="1"/>
          </p:cNvPicPr>
          <p:nvPr/>
        </p:nvPicPr>
        <p:blipFill>
          <a:blip r:embed="rId2"/>
          <a:stretch>
            <a:fillRect/>
          </a:stretch>
        </p:blipFill>
        <p:spPr>
          <a:xfrm>
            <a:off x="3552875" y="4196873"/>
            <a:ext cx="5086250" cy="2589850"/>
          </a:xfrm>
          <a:prstGeom prst="rect">
            <a:avLst/>
          </a:prstGeom>
        </p:spPr>
      </p:pic>
      <p:sp>
        <p:nvSpPr>
          <p:cNvPr id="8" name="Rectangle 7">
            <a:extLst>
              <a:ext uri="{FF2B5EF4-FFF2-40B4-BE49-F238E27FC236}">
                <a16:creationId xmlns:a16="http://schemas.microsoft.com/office/drawing/2014/main" id="{878A16E9-1BC9-DB22-6EB7-5E5B1A9F0E28}"/>
              </a:ext>
            </a:extLst>
          </p:cNvPr>
          <p:cNvSpPr/>
          <p:nvPr/>
        </p:nvSpPr>
        <p:spPr>
          <a:xfrm>
            <a:off x="4751096" y="6507405"/>
            <a:ext cx="1344904" cy="227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1E48B91-E7EA-0D1B-494A-B7FAD76AF97B}"/>
              </a:ext>
            </a:extLst>
          </p:cNvPr>
          <p:cNvSpPr/>
          <p:nvPr/>
        </p:nvSpPr>
        <p:spPr>
          <a:xfrm>
            <a:off x="4550235" y="4959039"/>
            <a:ext cx="1344904" cy="227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C09A5B1-DCB3-236E-D075-F728B318DD53}"/>
              </a:ext>
            </a:extLst>
          </p:cNvPr>
          <p:cNvSpPr/>
          <p:nvPr/>
        </p:nvSpPr>
        <p:spPr>
          <a:xfrm>
            <a:off x="7426380" y="4959038"/>
            <a:ext cx="1183435" cy="227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F4142C2-8C07-476C-D2F4-6F803CC64908}"/>
              </a:ext>
            </a:extLst>
          </p:cNvPr>
          <p:cNvSpPr txBox="1"/>
          <p:nvPr/>
        </p:nvSpPr>
        <p:spPr>
          <a:xfrm>
            <a:off x="9189159" y="4196873"/>
            <a:ext cx="2744316" cy="369332"/>
          </a:xfrm>
          <a:prstGeom prst="rect">
            <a:avLst/>
          </a:prstGeom>
          <a:noFill/>
        </p:spPr>
        <p:txBody>
          <a:bodyPr wrap="square" rtlCol="0">
            <a:spAutoFit/>
          </a:bodyPr>
          <a:lstStyle/>
          <a:p>
            <a:r>
              <a:rPr lang="en-US" dirty="0">
                <a:highlight>
                  <a:srgbClr val="FFFF00"/>
                </a:highlight>
              </a:rPr>
              <a:t>Significant result (p &lt; 0.05).</a:t>
            </a:r>
          </a:p>
        </p:txBody>
      </p:sp>
      <p:cxnSp>
        <p:nvCxnSpPr>
          <p:cNvPr id="12" name="Straight Arrow Connector 11">
            <a:extLst>
              <a:ext uri="{FF2B5EF4-FFF2-40B4-BE49-F238E27FC236}">
                <a16:creationId xmlns:a16="http://schemas.microsoft.com/office/drawing/2014/main" id="{54EA3C6B-7BC1-36BA-9FB2-07E864704A3E}"/>
              </a:ext>
            </a:extLst>
          </p:cNvPr>
          <p:cNvCxnSpPr>
            <a:cxnSpLocks/>
          </p:cNvCxnSpPr>
          <p:nvPr/>
        </p:nvCxnSpPr>
        <p:spPr>
          <a:xfrm flipH="1">
            <a:off x="8813028" y="4566205"/>
            <a:ext cx="376131" cy="526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3" action="ppaction://hlinksldjump"/>
            <a:extLst>
              <a:ext uri="{FF2B5EF4-FFF2-40B4-BE49-F238E27FC236}">
                <a16:creationId xmlns:a16="http://schemas.microsoft.com/office/drawing/2014/main" id="{80AB30D5-6DB2-E314-69DC-01CEA48271CE}"/>
              </a:ext>
            </a:extLst>
          </p:cNvPr>
          <p:cNvSpPr txBox="1"/>
          <p:nvPr/>
        </p:nvSpPr>
        <p:spPr>
          <a:xfrm>
            <a:off x="9216680" y="4878753"/>
            <a:ext cx="2536296" cy="1569660"/>
          </a:xfrm>
          <a:prstGeom prst="rect">
            <a:avLst/>
          </a:prstGeom>
          <a:noFill/>
        </p:spPr>
        <p:txBody>
          <a:bodyPr wrap="square" rtlCol="0">
            <a:spAutoFit/>
          </a:bodyPr>
          <a:lstStyle/>
          <a:p>
            <a:r>
              <a:rPr lang="en-US" sz="2400" dirty="0">
                <a:solidFill>
                  <a:schemeClr val="bg1"/>
                </a:solidFill>
                <a:highlight>
                  <a:srgbClr val="800080"/>
                </a:highlight>
              </a:rPr>
              <a:t>CLICK THIS LINK to learn more about “Statistical Significance”</a:t>
            </a:r>
          </a:p>
        </p:txBody>
      </p:sp>
      <p:sp>
        <p:nvSpPr>
          <p:cNvPr id="5" name="TextBox 4">
            <a:extLst>
              <a:ext uri="{FF2B5EF4-FFF2-40B4-BE49-F238E27FC236}">
                <a16:creationId xmlns:a16="http://schemas.microsoft.com/office/drawing/2014/main" id="{3F950D34-2F6B-64E9-4D9D-7430093AB857}"/>
              </a:ext>
            </a:extLst>
          </p:cNvPr>
          <p:cNvSpPr txBox="1"/>
          <p:nvPr/>
        </p:nvSpPr>
        <p:spPr>
          <a:xfrm>
            <a:off x="1346239" y="4888322"/>
            <a:ext cx="1890605" cy="369332"/>
          </a:xfrm>
          <a:prstGeom prst="rect">
            <a:avLst/>
          </a:prstGeom>
          <a:noFill/>
        </p:spPr>
        <p:txBody>
          <a:bodyPr wrap="square" rtlCol="0">
            <a:spAutoFit/>
          </a:bodyPr>
          <a:lstStyle/>
          <a:p>
            <a:r>
              <a:rPr lang="en-US" dirty="0">
                <a:highlight>
                  <a:srgbClr val="FFFF00"/>
                </a:highlight>
              </a:rPr>
              <a:t>Logit coefficients</a:t>
            </a:r>
          </a:p>
        </p:txBody>
      </p:sp>
      <p:cxnSp>
        <p:nvCxnSpPr>
          <p:cNvPr id="14" name="Straight Arrow Connector 13">
            <a:extLst>
              <a:ext uri="{FF2B5EF4-FFF2-40B4-BE49-F238E27FC236}">
                <a16:creationId xmlns:a16="http://schemas.microsoft.com/office/drawing/2014/main" id="{844755B5-71EB-1CB8-A868-EBADB6C74EB8}"/>
              </a:ext>
            </a:extLst>
          </p:cNvPr>
          <p:cNvCxnSpPr/>
          <p:nvPr/>
        </p:nvCxnSpPr>
        <p:spPr>
          <a:xfrm>
            <a:off x="3106253" y="5072988"/>
            <a:ext cx="4849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7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E1F9-7D1A-281C-3860-8C90B6BE2359}"/>
              </a:ext>
            </a:extLst>
          </p:cNvPr>
          <p:cNvSpPr>
            <a:spLocks noGrp="1"/>
          </p:cNvSpPr>
          <p:nvPr>
            <p:ph type="title"/>
          </p:nvPr>
        </p:nvSpPr>
        <p:spPr/>
        <p:txBody>
          <a:bodyPr/>
          <a:lstStyle/>
          <a:p>
            <a:r>
              <a:rPr lang="en-US" dirty="0"/>
              <a:t>Adding a 2</a:t>
            </a:r>
            <a:r>
              <a:rPr lang="en-US" baseline="30000" dirty="0"/>
              <a:t>nd</a:t>
            </a:r>
            <a:r>
              <a:rPr lang="en-US" dirty="0"/>
              <a:t> predictor</a:t>
            </a:r>
          </a:p>
        </p:txBody>
      </p:sp>
      <p:sp>
        <p:nvSpPr>
          <p:cNvPr id="3" name="Content Placeholder 2">
            <a:extLst>
              <a:ext uri="{FF2B5EF4-FFF2-40B4-BE49-F238E27FC236}">
                <a16:creationId xmlns:a16="http://schemas.microsoft.com/office/drawing/2014/main" id="{7B904C27-B01B-50D0-F02D-4C0E0C3DBE04}"/>
              </a:ext>
            </a:extLst>
          </p:cNvPr>
          <p:cNvSpPr>
            <a:spLocks noGrp="1"/>
          </p:cNvSpPr>
          <p:nvPr>
            <p:ph idx="1"/>
          </p:nvPr>
        </p:nvSpPr>
        <p:spPr/>
        <p:txBody>
          <a:bodyPr/>
          <a:lstStyle/>
          <a:p>
            <a:r>
              <a:rPr lang="en-US" dirty="0"/>
              <a:t>We want to control for differences between men and women.</a:t>
            </a:r>
          </a:p>
          <a:p>
            <a:r>
              <a:rPr lang="en-US" dirty="0"/>
              <a:t>We can’t add a 2</a:t>
            </a:r>
            <a:r>
              <a:rPr lang="en-US" baseline="30000" dirty="0"/>
              <a:t>nd</a:t>
            </a:r>
            <a:r>
              <a:rPr lang="en-US" dirty="0"/>
              <a:t> predictor into a Chi-Square test so we use logistic regression.</a:t>
            </a:r>
          </a:p>
          <a:p>
            <a:r>
              <a:rPr lang="en-US" dirty="0"/>
              <a:t>Our conceptual model: Lung Cancer = Smoking + Male status</a:t>
            </a:r>
          </a:p>
          <a:p>
            <a:r>
              <a:rPr lang="en-US" dirty="0"/>
              <a:t>The logistic regression model:</a:t>
            </a:r>
          </a:p>
          <a:p>
            <a:endParaRPr lang="en-US" dirty="0"/>
          </a:p>
        </p:txBody>
      </p:sp>
      <p:sp>
        <p:nvSpPr>
          <p:cNvPr id="4" name="Slide Number Placeholder 3">
            <a:extLst>
              <a:ext uri="{FF2B5EF4-FFF2-40B4-BE49-F238E27FC236}">
                <a16:creationId xmlns:a16="http://schemas.microsoft.com/office/drawing/2014/main" id="{F564CA69-C549-164D-0096-000B5F293026}"/>
              </a:ext>
            </a:extLst>
          </p:cNvPr>
          <p:cNvSpPr>
            <a:spLocks noGrp="1"/>
          </p:cNvSpPr>
          <p:nvPr>
            <p:ph type="sldNum" sz="quarter" idx="12"/>
          </p:nvPr>
        </p:nvSpPr>
        <p:spPr/>
        <p:txBody>
          <a:bodyPr/>
          <a:lstStyle/>
          <a:p>
            <a:fld id="{16D16E31-E128-4556-899B-701A42963F24}" type="slidenum">
              <a:rPr lang="en-US" smtClean="0"/>
              <a:t>37</a:t>
            </a:fld>
            <a:endParaRPr lang="en-US" dirty="0"/>
          </a:p>
        </p:txBody>
      </p:sp>
      <p:pic>
        <p:nvPicPr>
          <p:cNvPr id="6" name="Picture 5">
            <a:extLst>
              <a:ext uri="{FF2B5EF4-FFF2-40B4-BE49-F238E27FC236}">
                <a16:creationId xmlns:a16="http://schemas.microsoft.com/office/drawing/2014/main" id="{C8527D69-8182-8328-F50A-E2D3FB28B8A7}"/>
              </a:ext>
            </a:extLst>
          </p:cNvPr>
          <p:cNvPicPr>
            <a:picLocks noChangeAspect="1"/>
          </p:cNvPicPr>
          <p:nvPr/>
        </p:nvPicPr>
        <p:blipFill>
          <a:blip r:embed="rId2"/>
          <a:stretch>
            <a:fillRect/>
          </a:stretch>
        </p:blipFill>
        <p:spPr>
          <a:xfrm>
            <a:off x="2254993" y="4354951"/>
            <a:ext cx="5619750" cy="1085850"/>
          </a:xfrm>
          <a:prstGeom prst="rect">
            <a:avLst/>
          </a:prstGeom>
        </p:spPr>
      </p:pic>
      <p:sp>
        <p:nvSpPr>
          <p:cNvPr id="7" name="TextBox 6">
            <a:extLst>
              <a:ext uri="{FF2B5EF4-FFF2-40B4-BE49-F238E27FC236}">
                <a16:creationId xmlns:a16="http://schemas.microsoft.com/office/drawing/2014/main" id="{D05FEBD1-4A19-C308-57C0-74344A4E6A69}"/>
              </a:ext>
            </a:extLst>
          </p:cNvPr>
          <p:cNvSpPr txBox="1"/>
          <p:nvPr/>
        </p:nvSpPr>
        <p:spPr>
          <a:xfrm>
            <a:off x="4588213" y="5574159"/>
            <a:ext cx="1507787" cy="461665"/>
          </a:xfrm>
          <a:prstGeom prst="rect">
            <a:avLst/>
          </a:prstGeom>
          <a:noFill/>
        </p:spPr>
        <p:txBody>
          <a:bodyPr wrap="square" rtlCol="0">
            <a:spAutoFit/>
          </a:bodyPr>
          <a:lstStyle/>
          <a:p>
            <a:r>
              <a:rPr lang="en-US" sz="2400" dirty="0">
                <a:solidFill>
                  <a:srgbClr val="FF0000"/>
                </a:solidFill>
              </a:rPr>
              <a:t>Log(Odds)</a:t>
            </a:r>
          </a:p>
        </p:txBody>
      </p:sp>
      <p:sp>
        <p:nvSpPr>
          <p:cNvPr id="8" name="TextBox 7">
            <a:extLst>
              <a:ext uri="{FF2B5EF4-FFF2-40B4-BE49-F238E27FC236}">
                <a16:creationId xmlns:a16="http://schemas.microsoft.com/office/drawing/2014/main" id="{4E37DEED-98CC-6B2D-0D76-41570C10BF8A}"/>
              </a:ext>
            </a:extLst>
          </p:cNvPr>
          <p:cNvSpPr txBox="1"/>
          <p:nvPr/>
        </p:nvSpPr>
        <p:spPr>
          <a:xfrm>
            <a:off x="6071884" y="5551145"/>
            <a:ext cx="1694032" cy="1200329"/>
          </a:xfrm>
          <a:prstGeom prst="rect">
            <a:avLst/>
          </a:prstGeom>
          <a:noFill/>
        </p:spPr>
        <p:txBody>
          <a:bodyPr wrap="square" rtlCol="0">
            <a:spAutoFit/>
          </a:bodyPr>
          <a:lstStyle/>
          <a:p>
            <a:r>
              <a:rPr lang="en-US" sz="2400" dirty="0">
                <a:solidFill>
                  <a:srgbClr val="FF0000"/>
                </a:solidFill>
              </a:rPr>
              <a:t>Intercept (baseline, in all models)</a:t>
            </a:r>
          </a:p>
        </p:txBody>
      </p:sp>
      <p:sp>
        <p:nvSpPr>
          <p:cNvPr id="9" name="TextBox 8">
            <a:extLst>
              <a:ext uri="{FF2B5EF4-FFF2-40B4-BE49-F238E27FC236}">
                <a16:creationId xmlns:a16="http://schemas.microsoft.com/office/drawing/2014/main" id="{2C14AC90-576E-1262-95E1-633A8A83BA35}"/>
              </a:ext>
            </a:extLst>
          </p:cNvPr>
          <p:cNvSpPr txBox="1"/>
          <p:nvPr/>
        </p:nvSpPr>
        <p:spPr>
          <a:xfrm>
            <a:off x="7798341" y="5552502"/>
            <a:ext cx="1378085" cy="830997"/>
          </a:xfrm>
          <a:prstGeom prst="rect">
            <a:avLst/>
          </a:prstGeom>
          <a:noFill/>
        </p:spPr>
        <p:txBody>
          <a:bodyPr wrap="square" rtlCol="0">
            <a:spAutoFit/>
          </a:bodyPr>
          <a:lstStyle/>
          <a:p>
            <a:r>
              <a:rPr lang="en-US" sz="2400" dirty="0">
                <a:solidFill>
                  <a:srgbClr val="FF0000"/>
                </a:solidFill>
              </a:rPr>
              <a:t>Predictor variables</a:t>
            </a:r>
          </a:p>
        </p:txBody>
      </p:sp>
      <p:cxnSp>
        <p:nvCxnSpPr>
          <p:cNvPr id="11" name="Straight Arrow Connector 10">
            <a:extLst>
              <a:ext uri="{FF2B5EF4-FFF2-40B4-BE49-F238E27FC236}">
                <a16:creationId xmlns:a16="http://schemas.microsoft.com/office/drawing/2014/main" id="{1E482C62-C84D-4A9E-7DA8-9143FCB5BB12}"/>
              </a:ext>
            </a:extLst>
          </p:cNvPr>
          <p:cNvCxnSpPr>
            <a:stCxn id="7" idx="0"/>
          </p:cNvCxnSpPr>
          <p:nvPr/>
        </p:nvCxnSpPr>
        <p:spPr>
          <a:xfrm flipH="1" flipV="1">
            <a:off x="5342106" y="5165387"/>
            <a:ext cx="1" cy="40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D3B8263-CCD4-776D-1AEE-8840EC0C1C7E}"/>
              </a:ext>
            </a:extLst>
          </p:cNvPr>
          <p:cNvCxnSpPr/>
          <p:nvPr/>
        </p:nvCxnSpPr>
        <p:spPr>
          <a:xfrm flipH="1" flipV="1">
            <a:off x="6758899" y="5165387"/>
            <a:ext cx="1" cy="40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DCD042-5A2D-C5F4-C3B9-80A4B917FFCF}"/>
              </a:ext>
            </a:extLst>
          </p:cNvPr>
          <p:cNvCxnSpPr>
            <a:cxnSpLocks/>
          </p:cNvCxnSpPr>
          <p:nvPr/>
        </p:nvCxnSpPr>
        <p:spPr>
          <a:xfrm flipH="1" flipV="1">
            <a:off x="7488676" y="5057863"/>
            <a:ext cx="940544" cy="546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059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E62BE-26CE-4CEE-9A37-8E30CAB15F0F}"/>
              </a:ext>
            </a:extLst>
          </p:cNvPr>
          <p:cNvSpPr>
            <a:spLocks noGrp="1"/>
          </p:cNvSpPr>
          <p:nvPr>
            <p:ph type="title"/>
          </p:nvPr>
        </p:nvSpPr>
        <p:spPr/>
        <p:txBody>
          <a:bodyPr>
            <a:normAutofit/>
          </a:bodyPr>
          <a:lstStyle/>
          <a:p>
            <a:r>
              <a:rPr lang="en-US" dirty="0"/>
              <a:t>Rules on the number of predictors to use</a:t>
            </a:r>
          </a:p>
        </p:txBody>
      </p:sp>
      <p:pic>
        <p:nvPicPr>
          <p:cNvPr id="6" name="Picture 22">
            <a:extLst>
              <a:ext uri="{FF2B5EF4-FFF2-40B4-BE49-F238E27FC236}">
                <a16:creationId xmlns:a16="http://schemas.microsoft.com/office/drawing/2014/main" id="{9C8E6B54-6E9E-4E34-B350-C03DCD7607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6487" y="1690688"/>
            <a:ext cx="77247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E462D957-304B-470B-9322-2049DBE5A21F}"/>
              </a:ext>
            </a:extLst>
          </p:cNvPr>
          <p:cNvSpPr>
            <a:spLocks noGrp="1"/>
          </p:cNvSpPr>
          <p:nvPr>
            <p:ph type="sldNum" sz="quarter" idx="12"/>
          </p:nvPr>
        </p:nvSpPr>
        <p:spPr/>
        <p:txBody>
          <a:bodyPr/>
          <a:lstStyle/>
          <a:p>
            <a:fld id="{35032509-D289-4CC9-8A27-14E47DC64BC2}" type="slidenum">
              <a:rPr lang="en-US" smtClean="0"/>
              <a:t>38</a:t>
            </a:fld>
            <a:endParaRPr lang="en-US" dirty="0"/>
          </a:p>
        </p:txBody>
      </p:sp>
      <p:sp>
        <p:nvSpPr>
          <p:cNvPr id="4" name="TextBox 3">
            <a:extLst>
              <a:ext uri="{FF2B5EF4-FFF2-40B4-BE49-F238E27FC236}">
                <a16:creationId xmlns:a16="http://schemas.microsoft.com/office/drawing/2014/main" id="{45B8E410-B5B1-47E5-B872-FFB8897F13EE}"/>
              </a:ext>
            </a:extLst>
          </p:cNvPr>
          <p:cNvSpPr txBox="1"/>
          <p:nvPr/>
        </p:nvSpPr>
        <p:spPr>
          <a:xfrm>
            <a:off x="2621901" y="6308209"/>
            <a:ext cx="2761861" cy="369332"/>
          </a:xfrm>
          <a:prstGeom prst="rect">
            <a:avLst/>
          </a:prstGeom>
          <a:noFill/>
        </p:spPr>
        <p:txBody>
          <a:bodyPr wrap="square" rtlCol="0">
            <a:sp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p. 72-73 of Harrell</a:t>
            </a:r>
          </a:p>
        </p:txBody>
      </p:sp>
      <p:pic>
        <p:nvPicPr>
          <p:cNvPr id="3076" name="Picture 23">
            <a:extLst>
              <a:ext uri="{FF2B5EF4-FFF2-40B4-BE49-F238E27FC236}">
                <a16:creationId xmlns:a16="http://schemas.microsoft.com/office/drawing/2014/main" id="{F9E61779-1B4A-421B-910C-18580FAE1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7" y="3611561"/>
            <a:ext cx="75819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997464C-5C7D-40E8-AA7D-19AA663E971A}"/>
              </a:ext>
            </a:extLst>
          </p:cNvPr>
          <p:cNvSpPr txBox="1"/>
          <p:nvPr/>
        </p:nvSpPr>
        <p:spPr>
          <a:xfrm>
            <a:off x="26347" y="2010604"/>
            <a:ext cx="2431627" cy="1754326"/>
          </a:xfrm>
          <a:prstGeom prst="rect">
            <a:avLst/>
          </a:prstGeom>
          <a:noFill/>
        </p:spPr>
        <p:txBody>
          <a:bodyPr wrap="square" rtlCol="0">
            <a:spAutoFit/>
          </a:bodyPr>
          <a:lstStyle/>
          <a:p>
            <a:r>
              <a:rPr lang="en-US" dirty="0">
                <a:highlight>
                  <a:srgbClr val="FFFF00"/>
                </a:highlight>
              </a:rPr>
              <a:t>E.g., lung cancer data, Cancer N = 709, 709/10 &amp; 709/20 = up to 35 degrees of freedom. Harrell prefers M/15 = predictors. </a:t>
            </a:r>
          </a:p>
        </p:txBody>
      </p:sp>
      <p:sp>
        <p:nvSpPr>
          <p:cNvPr id="10" name="TextBox 9">
            <a:extLst>
              <a:ext uri="{FF2B5EF4-FFF2-40B4-BE49-F238E27FC236}">
                <a16:creationId xmlns:a16="http://schemas.microsoft.com/office/drawing/2014/main" id="{559669A1-3304-491C-9668-49406552229B}"/>
              </a:ext>
            </a:extLst>
          </p:cNvPr>
          <p:cNvSpPr txBox="1"/>
          <p:nvPr/>
        </p:nvSpPr>
        <p:spPr>
          <a:xfrm>
            <a:off x="9152268" y="5471132"/>
            <a:ext cx="2208536" cy="646331"/>
          </a:xfrm>
          <a:prstGeom prst="rect">
            <a:avLst/>
          </a:prstGeom>
          <a:noFill/>
        </p:spPr>
        <p:txBody>
          <a:bodyPr wrap="square" rtlCol="0">
            <a:spAutoFit/>
          </a:bodyPr>
          <a:lstStyle/>
          <a:p>
            <a:r>
              <a:rPr lang="en-US" dirty="0">
                <a:highlight>
                  <a:srgbClr val="FFFF00"/>
                </a:highlight>
              </a:rPr>
              <a:t>Harrell prefers m/15 = predictors</a:t>
            </a:r>
          </a:p>
        </p:txBody>
      </p:sp>
      <p:sp>
        <p:nvSpPr>
          <p:cNvPr id="3" name="TextBox 2">
            <a:extLst>
              <a:ext uri="{FF2B5EF4-FFF2-40B4-BE49-F238E27FC236}">
                <a16:creationId xmlns:a16="http://schemas.microsoft.com/office/drawing/2014/main" id="{DDB55582-3E0E-4F63-A6B8-692F707B3E32}"/>
              </a:ext>
            </a:extLst>
          </p:cNvPr>
          <p:cNvSpPr txBox="1"/>
          <p:nvPr/>
        </p:nvSpPr>
        <p:spPr>
          <a:xfrm>
            <a:off x="10379989" y="2418567"/>
            <a:ext cx="1855433" cy="1754326"/>
          </a:xfrm>
          <a:prstGeom prst="rect">
            <a:avLst/>
          </a:prstGeom>
          <a:noFill/>
        </p:spPr>
        <p:txBody>
          <a:bodyPr wrap="square" rtlCol="0">
            <a:spAutoFit/>
          </a:bodyPr>
          <a:lstStyle/>
          <a:p>
            <a:r>
              <a:rPr lang="en-US" dirty="0">
                <a:highlight>
                  <a:srgbClr val="00FFFF"/>
                </a:highlight>
                <a:latin typeface="Calibri" panose="020F0502020204030204" pitchFamily="34" charset="0"/>
                <a:ea typeface="Calibri" panose="020F0502020204030204" pitchFamily="34" charset="0"/>
                <a:cs typeface="Times New Roman" panose="02020603050405020304" pitchFamily="18" charset="0"/>
              </a:rPr>
              <a:t>Generally, m</a:t>
            </a:r>
            <a:r>
              <a:rPr lang="en-US" sz="18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ax # of predictors should be about 20</a:t>
            </a:r>
            <a:r>
              <a:rPr lang="en-US" dirty="0">
                <a:highlight>
                  <a:srgbClr val="00FFFF"/>
                </a:highlight>
                <a:latin typeface="Calibri" panose="020F0502020204030204" pitchFamily="34" charset="0"/>
                <a:ea typeface="Calibri" panose="020F0502020204030204" pitchFamily="34" charset="0"/>
                <a:cs typeface="Times New Roman" panose="02020603050405020304" pitchFamily="18" charset="0"/>
              </a:rPr>
              <a:t> to limit chances of overfitting.</a:t>
            </a:r>
            <a:endParaRPr lang="en-US" dirty="0">
              <a:highlight>
                <a:srgbClr val="00FFFF"/>
              </a:highlight>
            </a:endParaRPr>
          </a:p>
        </p:txBody>
      </p:sp>
      <p:sp>
        <p:nvSpPr>
          <p:cNvPr id="9" name="Oval 8">
            <a:extLst>
              <a:ext uri="{FF2B5EF4-FFF2-40B4-BE49-F238E27FC236}">
                <a16:creationId xmlns:a16="http://schemas.microsoft.com/office/drawing/2014/main" id="{1C3A3D41-1F8B-4E85-8CB6-A0580ED54FB5}"/>
              </a:ext>
            </a:extLst>
          </p:cNvPr>
          <p:cNvSpPr/>
          <p:nvPr/>
        </p:nvSpPr>
        <p:spPr>
          <a:xfrm>
            <a:off x="4735009" y="2614938"/>
            <a:ext cx="1648206" cy="5764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B9B8C9B-2493-4E3F-B13C-244571982436}"/>
              </a:ext>
            </a:extLst>
          </p:cNvPr>
          <p:cNvSpPr/>
          <p:nvPr/>
        </p:nvSpPr>
        <p:spPr>
          <a:xfrm>
            <a:off x="7841624" y="2439801"/>
            <a:ext cx="2259637" cy="5764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4521457-46E6-41E5-8018-A1C8C49951AE}"/>
              </a:ext>
            </a:extLst>
          </p:cNvPr>
          <p:cNvSpPr/>
          <p:nvPr/>
        </p:nvSpPr>
        <p:spPr>
          <a:xfrm>
            <a:off x="3464297" y="4794022"/>
            <a:ext cx="1648206" cy="3398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CFCBE33-B65C-4BAF-A370-EC1EA94E9CB1}"/>
              </a:ext>
            </a:extLst>
          </p:cNvPr>
          <p:cNvSpPr txBox="1"/>
          <p:nvPr/>
        </p:nvSpPr>
        <p:spPr>
          <a:xfrm>
            <a:off x="9152268" y="4501635"/>
            <a:ext cx="1518528" cy="646331"/>
          </a:xfrm>
          <a:prstGeom prst="rect">
            <a:avLst/>
          </a:prstGeom>
          <a:noFill/>
        </p:spPr>
        <p:txBody>
          <a:bodyPr wrap="square" rtlCol="0">
            <a:spAutoFit/>
          </a:bodyPr>
          <a:lstStyle/>
          <a:p>
            <a:r>
              <a:rPr lang="en-US" dirty="0">
                <a:highlight>
                  <a:srgbClr val="FFFF00"/>
                </a:highlight>
              </a:rPr>
              <a:t>m = smaller of 2 binary levels</a:t>
            </a:r>
          </a:p>
        </p:txBody>
      </p:sp>
      <p:cxnSp>
        <p:nvCxnSpPr>
          <p:cNvPr id="14" name="Straight Arrow Connector 13">
            <a:extLst>
              <a:ext uri="{FF2B5EF4-FFF2-40B4-BE49-F238E27FC236}">
                <a16:creationId xmlns:a16="http://schemas.microsoft.com/office/drawing/2014/main" id="{CFF634C2-2F98-4FDA-BD05-3520382766FF}"/>
              </a:ext>
            </a:extLst>
          </p:cNvPr>
          <p:cNvCxnSpPr>
            <a:cxnSpLocks/>
            <a:stCxn id="13" idx="1"/>
          </p:cNvCxnSpPr>
          <p:nvPr/>
        </p:nvCxnSpPr>
        <p:spPr>
          <a:xfrm flipH="1">
            <a:off x="8610600" y="4824801"/>
            <a:ext cx="541668" cy="94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B52C95B-4B9D-4603-810A-3C55B333B135}"/>
              </a:ext>
            </a:extLst>
          </p:cNvPr>
          <p:cNvSpPr/>
          <p:nvPr/>
        </p:nvSpPr>
        <p:spPr>
          <a:xfrm>
            <a:off x="8671272" y="4172893"/>
            <a:ext cx="390493" cy="3398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843D657-53CC-B314-EC4A-D0D152270D5D}"/>
              </a:ext>
            </a:extLst>
          </p:cNvPr>
          <p:cNvSpPr txBox="1"/>
          <p:nvPr/>
        </p:nvSpPr>
        <p:spPr>
          <a:xfrm>
            <a:off x="12383" y="4276884"/>
            <a:ext cx="2431627" cy="2308324"/>
          </a:xfrm>
          <a:prstGeom prst="rect">
            <a:avLst/>
          </a:prstGeom>
          <a:noFill/>
        </p:spPr>
        <p:txBody>
          <a:bodyPr wrap="square" rtlCol="0">
            <a:spAutoFit/>
          </a:bodyPr>
          <a:lstStyle/>
          <a:p>
            <a:r>
              <a:rPr lang="en-US" dirty="0">
                <a:highlight>
                  <a:srgbClr val="FFFF00"/>
                </a:highlight>
              </a:rPr>
              <a:t>A continuous or binary predictor has 1 d.f. while categorical predictors have # of categories -1 d.f. (e.g., high/medium/low =2 d.f.. Nonlinear terms increases d.f.   </a:t>
            </a:r>
          </a:p>
        </p:txBody>
      </p:sp>
      <p:sp>
        <p:nvSpPr>
          <p:cNvPr id="15" name="TextBox 14">
            <a:hlinkClick r:id="rId4" action="ppaction://hlinksldjump"/>
            <a:extLst>
              <a:ext uri="{FF2B5EF4-FFF2-40B4-BE49-F238E27FC236}">
                <a16:creationId xmlns:a16="http://schemas.microsoft.com/office/drawing/2014/main" id="{28D67596-415C-7DED-232F-76A9D78DEC83}"/>
              </a:ext>
            </a:extLst>
          </p:cNvPr>
          <p:cNvSpPr txBox="1"/>
          <p:nvPr/>
        </p:nvSpPr>
        <p:spPr>
          <a:xfrm>
            <a:off x="4874004" y="5888036"/>
            <a:ext cx="4001548" cy="830997"/>
          </a:xfrm>
          <a:prstGeom prst="rect">
            <a:avLst/>
          </a:prstGeom>
          <a:noFill/>
        </p:spPr>
        <p:txBody>
          <a:bodyPr wrap="square" rtlCol="0">
            <a:spAutoFit/>
          </a:bodyPr>
          <a:lstStyle/>
          <a:p>
            <a:r>
              <a:rPr lang="en-US" sz="2400" dirty="0">
                <a:solidFill>
                  <a:schemeClr val="bg1"/>
                </a:solidFill>
                <a:highlight>
                  <a:srgbClr val="800080"/>
                </a:highlight>
              </a:rPr>
              <a:t>CLICK THIS LINK to learn more about “Variable Selection”</a:t>
            </a:r>
          </a:p>
        </p:txBody>
      </p:sp>
    </p:spTree>
    <p:extLst>
      <p:ext uri="{BB962C8B-B14F-4D97-AF65-F5344CB8AC3E}">
        <p14:creationId xmlns:p14="http://schemas.microsoft.com/office/powerpoint/2010/main" val="3016926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20C91-94D2-AA69-4539-A0DBBAF1B1F2}"/>
              </a:ext>
            </a:extLst>
          </p:cNvPr>
          <p:cNvSpPr>
            <a:spLocks noGrp="1"/>
          </p:cNvSpPr>
          <p:nvPr>
            <p:ph type="title"/>
          </p:nvPr>
        </p:nvSpPr>
        <p:spPr/>
        <p:txBody>
          <a:bodyPr/>
          <a:lstStyle/>
          <a:p>
            <a:r>
              <a:rPr lang="en-US" dirty="0"/>
              <a:t>Multiple logistic regression model</a:t>
            </a:r>
          </a:p>
        </p:txBody>
      </p:sp>
      <p:pic>
        <p:nvPicPr>
          <p:cNvPr id="6" name="Content Placeholder 5">
            <a:extLst>
              <a:ext uri="{FF2B5EF4-FFF2-40B4-BE49-F238E27FC236}">
                <a16:creationId xmlns:a16="http://schemas.microsoft.com/office/drawing/2014/main" id="{D8A6A42D-3FAC-11E0-6B68-F37466FBBF08}"/>
              </a:ext>
            </a:extLst>
          </p:cNvPr>
          <p:cNvPicPr>
            <a:picLocks noGrp="1" noChangeAspect="1"/>
          </p:cNvPicPr>
          <p:nvPr>
            <p:ph idx="1"/>
          </p:nvPr>
        </p:nvPicPr>
        <p:blipFill>
          <a:blip r:embed="rId2"/>
          <a:stretch>
            <a:fillRect/>
          </a:stretch>
        </p:blipFill>
        <p:spPr>
          <a:xfrm>
            <a:off x="2664743" y="2225253"/>
            <a:ext cx="8263434" cy="4361896"/>
          </a:xfrm>
        </p:spPr>
      </p:pic>
      <p:sp>
        <p:nvSpPr>
          <p:cNvPr id="4" name="Slide Number Placeholder 3">
            <a:extLst>
              <a:ext uri="{FF2B5EF4-FFF2-40B4-BE49-F238E27FC236}">
                <a16:creationId xmlns:a16="http://schemas.microsoft.com/office/drawing/2014/main" id="{518A4A5C-0C35-AAE4-30F2-5C8379D8351C}"/>
              </a:ext>
            </a:extLst>
          </p:cNvPr>
          <p:cNvSpPr>
            <a:spLocks noGrp="1"/>
          </p:cNvSpPr>
          <p:nvPr>
            <p:ph type="sldNum" sz="quarter" idx="12"/>
          </p:nvPr>
        </p:nvSpPr>
        <p:spPr/>
        <p:txBody>
          <a:bodyPr/>
          <a:lstStyle/>
          <a:p>
            <a:fld id="{16D16E31-E128-4556-899B-701A42963F24}" type="slidenum">
              <a:rPr lang="en-US" smtClean="0"/>
              <a:t>39</a:t>
            </a:fld>
            <a:endParaRPr lang="en-US" dirty="0"/>
          </a:p>
        </p:txBody>
      </p:sp>
      <p:sp>
        <p:nvSpPr>
          <p:cNvPr id="7" name="Rectangle 6">
            <a:extLst>
              <a:ext uri="{FF2B5EF4-FFF2-40B4-BE49-F238E27FC236}">
                <a16:creationId xmlns:a16="http://schemas.microsoft.com/office/drawing/2014/main" id="{52418209-BCD8-46C2-B12F-0E38C5CE3F87}"/>
              </a:ext>
            </a:extLst>
          </p:cNvPr>
          <p:cNvSpPr/>
          <p:nvPr/>
        </p:nvSpPr>
        <p:spPr>
          <a:xfrm>
            <a:off x="4653063" y="4116735"/>
            <a:ext cx="749031" cy="12374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7A47CDF3-8AF2-5F40-6AFE-E0A691512D7B}"/>
              </a:ext>
            </a:extLst>
          </p:cNvPr>
          <p:cNvCxnSpPr>
            <a:cxnSpLocks/>
          </p:cNvCxnSpPr>
          <p:nvPr/>
        </p:nvCxnSpPr>
        <p:spPr>
          <a:xfrm flipH="1" flipV="1">
            <a:off x="5461233" y="5354215"/>
            <a:ext cx="689891" cy="344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C4BC82A-3742-FEAC-3560-3622993ACE4F}"/>
              </a:ext>
            </a:extLst>
          </p:cNvPr>
          <p:cNvSpPr txBox="1"/>
          <p:nvPr/>
        </p:nvSpPr>
        <p:spPr>
          <a:xfrm>
            <a:off x="6206247" y="5513928"/>
            <a:ext cx="2744316" cy="1200329"/>
          </a:xfrm>
          <a:prstGeom prst="rect">
            <a:avLst/>
          </a:prstGeom>
          <a:noFill/>
        </p:spPr>
        <p:txBody>
          <a:bodyPr wrap="square" rtlCol="0">
            <a:spAutoFit/>
          </a:bodyPr>
          <a:lstStyle/>
          <a:p>
            <a:r>
              <a:rPr lang="en-US" dirty="0">
                <a:highlight>
                  <a:srgbClr val="00FFFF"/>
                </a:highlight>
              </a:rPr>
              <a:t>Standard errors help us define a normal range and the inverse, the significant values.</a:t>
            </a:r>
          </a:p>
        </p:txBody>
      </p:sp>
      <p:sp>
        <p:nvSpPr>
          <p:cNvPr id="10" name="TextBox 9">
            <a:extLst>
              <a:ext uri="{FF2B5EF4-FFF2-40B4-BE49-F238E27FC236}">
                <a16:creationId xmlns:a16="http://schemas.microsoft.com/office/drawing/2014/main" id="{7970FB26-FEC1-646B-1CFC-20641A3ECFB3}"/>
              </a:ext>
            </a:extLst>
          </p:cNvPr>
          <p:cNvSpPr txBox="1"/>
          <p:nvPr/>
        </p:nvSpPr>
        <p:spPr>
          <a:xfrm>
            <a:off x="8772855" y="4130448"/>
            <a:ext cx="3271736" cy="1754326"/>
          </a:xfrm>
          <a:prstGeom prst="rect">
            <a:avLst/>
          </a:prstGeom>
          <a:noFill/>
        </p:spPr>
        <p:txBody>
          <a:bodyPr wrap="square" rtlCol="0">
            <a:spAutoFit/>
          </a:bodyPr>
          <a:lstStyle/>
          <a:p>
            <a:r>
              <a:rPr lang="en-US" dirty="0">
                <a:highlight>
                  <a:srgbClr val="FFFF00"/>
                </a:highlight>
              </a:rPr>
              <a:t>The area under the curve (AUC) or Concordance-Statistic lets us assess our model performance.</a:t>
            </a:r>
          </a:p>
          <a:p>
            <a:r>
              <a:rPr lang="en-US" dirty="0">
                <a:highlight>
                  <a:srgbClr val="FFFF00"/>
                </a:highlight>
              </a:rPr>
              <a:t>0.54 is too low to be adequate for individual predictions but it is sufficient to test a hypothesis.</a:t>
            </a:r>
          </a:p>
        </p:txBody>
      </p:sp>
      <p:cxnSp>
        <p:nvCxnSpPr>
          <p:cNvPr id="11" name="Straight Arrow Connector 10">
            <a:extLst>
              <a:ext uri="{FF2B5EF4-FFF2-40B4-BE49-F238E27FC236}">
                <a16:creationId xmlns:a16="http://schemas.microsoft.com/office/drawing/2014/main" id="{2403622C-2CFF-9FB1-66E1-7CCEF2107624}"/>
              </a:ext>
            </a:extLst>
          </p:cNvPr>
          <p:cNvCxnSpPr>
            <a:cxnSpLocks/>
          </p:cNvCxnSpPr>
          <p:nvPr/>
        </p:nvCxnSpPr>
        <p:spPr>
          <a:xfrm flipH="1" flipV="1">
            <a:off x="10846965" y="3036815"/>
            <a:ext cx="661284" cy="1043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3528C47-01B2-50D4-DF76-E67ECC7B48FA}"/>
              </a:ext>
            </a:extLst>
          </p:cNvPr>
          <p:cNvSpPr txBox="1"/>
          <p:nvPr/>
        </p:nvSpPr>
        <p:spPr>
          <a:xfrm>
            <a:off x="218507" y="2444216"/>
            <a:ext cx="2381603" cy="3693319"/>
          </a:xfrm>
          <a:prstGeom prst="rect">
            <a:avLst/>
          </a:prstGeom>
          <a:noFill/>
        </p:spPr>
        <p:txBody>
          <a:bodyPr wrap="square" rtlCol="0">
            <a:spAutoFit/>
          </a:bodyPr>
          <a:lstStyle/>
          <a:p>
            <a:r>
              <a:rPr lang="en-US" dirty="0">
                <a:highlight>
                  <a:srgbClr val="FFFF00"/>
                </a:highlight>
              </a:rPr>
              <a:t>The results show that being male is associated with a lower risk of lung cancer. </a:t>
            </a:r>
          </a:p>
          <a:p>
            <a:endParaRPr lang="en-US" dirty="0">
              <a:highlight>
                <a:srgbClr val="FFFF00"/>
              </a:highlight>
            </a:endParaRPr>
          </a:p>
          <a:p>
            <a:r>
              <a:rPr lang="en-US" dirty="0">
                <a:highlight>
                  <a:srgbClr val="FFFF00"/>
                </a:highlight>
              </a:rPr>
              <a:t>It is important to note that the researchers didn’t take into account if females were passive-smokers (i.e., females may have been exposed to 2</a:t>
            </a:r>
            <a:r>
              <a:rPr lang="en-US" baseline="30000" dirty="0">
                <a:highlight>
                  <a:srgbClr val="FFFF00"/>
                </a:highlight>
              </a:rPr>
              <a:t>nd</a:t>
            </a:r>
            <a:r>
              <a:rPr lang="en-US" dirty="0">
                <a:highlight>
                  <a:srgbClr val="FFFF00"/>
                </a:highlight>
              </a:rPr>
              <a:t>-hand smoke).</a:t>
            </a:r>
          </a:p>
        </p:txBody>
      </p:sp>
      <p:cxnSp>
        <p:nvCxnSpPr>
          <p:cNvPr id="13" name="Straight Arrow Connector 12">
            <a:extLst>
              <a:ext uri="{FF2B5EF4-FFF2-40B4-BE49-F238E27FC236}">
                <a16:creationId xmlns:a16="http://schemas.microsoft.com/office/drawing/2014/main" id="{F7476812-601F-E809-B83C-3481BD212D27}"/>
              </a:ext>
            </a:extLst>
          </p:cNvPr>
          <p:cNvCxnSpPr>
            <a:cxnSpLocks/>
          </p:cNvCxnSpPr>
          <p:nvPr/>
        </p:nvCxnSpPr>
        <p:spPr>
          <a:xfrm>
            <a:off x="2393989" y="5245524"/>
            <a:ext cx="1621118" cy="536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54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C109E-6B81-4FD9-9443-0051FEB02063}"/>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rgbClr val="C00000"/>
                </a:solidFill>
                <a:latin typeface="+mj-lt"/>
                <a:ea typeface="+mj-ea"/>
                <a:cs typeface="+mj-cs"/>
              </a:rPr>
              <a:t>Session 1: Introduction to Logistic Regression</a:t>
            </a:r>
          </a:p>
        </p:txBody>
      </p:sp>
      <p:sp>
        <p:nvSpPr>
          <p:cNvPr id="3" name="Text Placeholder 2">
            <a:extLst>
              <a:ext uri="{FF2B5EF4-FFF2-40B4-BE49-F238E27FC236}">
                <a16:creationId xmlns:a16="http://schemas.microsoft.com/office/drawing/2014/main" id="{259DAF04-761B-4EAC-93C5-5B2C7E93671C}"/>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2000" kern="1200" dirty="0">
                <a:solidFill>
                  <a:srgbClr val="00B0F0"/>
                </a:solidFill>
                <a:latin typeface="+mn-lt"/>
                <a:ea typeface="+mn-ea"/>
                <a:cs typeface="+mn-cs"/>
              </a:rPr>
              <a:t>Background. Smoking and Lung Cancer</a:t>
            </a:r>
          </a:p>
        </p:txBody>
      </p:sp>
      <p:sp>
        <p:nvSpPr>
          <p:cNvPr id="4" name="Slide Number Placeholder 3">
            <a:extLst>
              <a:ext uri="{FF2B5EF4-FFF2-40B4-BE49-F238E27FC236}">
                <a16:creationId xmlns:a16="http://schemas.microsoft.com/office/drawing/2014/main" id="{BA32D0F9-ABAE-404F-9F6C-A1EB7338C744}"/>
              </a:ext>
            </a:extLst>
          </p:cNvPr>
          <p:cNvSpPr>
            <a:spLocks noGrp="1"/>
          </p:cNvSpPr>
          <p:nvPr>
            <p:ph type="sldNum" sz="quarter" idx="12"/>
          </p:nvPr>
        </p:nvSpPr>
        <p:spPr/>
        <p:txBody>
          <a:bodyPr/>
          <a:lstStyle/>
          <a:p>
            <a:fld id="{35032509-D289-4CC9-8A27-14E47DC64BC2}" type="slidenum">
              <a:rPr lang="en-US" smtClean="0"/>
              <a:t>4</a:t>
            </a:fld>
            <a:endParaRPr lang="en-US" dirty="0"/>
          </a:p>
        </p:txBody>
      </p:sp>
    </p:spTree>
    <p:extLst>
      <p:ext uri="{BB962C8B-B14F-4D97-AF65-F5344CB8AC3E}">
        <p14:creationId xmlns:p14="http://schemas.microsoft.com/office/powerpoint/2010/main" val="4011563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1784-0EAD-5557-3153-E9EB547F1576}"/>
              </a:ext>
            </a:extLst>
          </p:cNvPr>
          <p:cNvSpPr>
            <a:spLocks noGrp="1"/>
          </p:cNvSpPr>
          <p:nvPr>
            <p:ph type="title"/>
          </p:nvPr>
        </p:nvSpPr>
        <p:spPr>
          <a:xfrm>
            <a:off x="838200" y="365125"/>
            <a:ext cx="10515600" cy="948109"/>
          </a:xfrm>
        </p:spPr>
        <p:txBody>
          <a:bodyPr>
            <a:normAutofit/>
          </a:bodyPr>
          <a:lstStyle/>
          <a:p>
            <a:r>
              <a:rPr lang="en-US" dirty="0"/>
              <a:t>Interpreting coefficient results from logits </a:t>
            </a:r>
          </a:p>
        </p:txBody>
      </p:sp>
      <p:sp>
        <p:nvSpPr>
          <p:cNvPr id="12" name="Content Placeholder 11">
            <a:extLst>
              <a:ext uri="{FF2B5EF4-FFF2-40B4-BE49-F238E27FC236}">
                <a16:creationId xmlns:a16="http://schemas.microsoft.com/office/drawing/2014/main" id="{D2A1175D-8C8B-C8ED-4E31-C488EE2AF950}"/>
              </a:ext>
            </a:extLst>
          </p:cNvPr>
          <p:cNvSpPr>
            <a:spLocks noGrp="1"/>
          </p:cNvSpPr>
          <p:nvPr>
            <p:ph idx="1"/>
          </p:nvPr>
        </p:nvSpPr>
        <p:spPr>
          <a:xfrm>
            <a:off x="838199" y="1478604"/>
            <a:ext cx="10903343" cy="4698359"/>
          </a:xfrm>
        </p:spPr>
        <p:txBody>
          <a:bodyPr/>
          <a:lstStyle/>
          <a:p>
            <a:r>
              <a:rPr lang="en-US" dirty="0">
                <a:solidFill>
                  <a:srgbClr val="00B0F0"/>
                </a:solidFill>
              </a:rPr>
              <a:t>Smoker</a:t>
            </a:r>
            <a:r>
              <a:rPr lang="en-US" dirty="0"/>
              <a:t> = 1.45. Because the logit is above 0, we know there is a greater chance of lung cancer for smoker’s than non-smokers while controlling for Male gender. </a:t>
            </a:r>
          </a:p>
          <a:p>
            <a:r>
              <a:rPr lang="en-US" dirty="0">
                <a:solidFill>
                  <a:srgbClr val="00B0F0"/>
                </a:solidFill>
              </a:rPr>
              <a:t>Male</a:t>
            </a:r>
            <a:r>
              <a:rPr lang="en-US" dirty="0"/>
              <a:t> = -0.58. The logit is a negative value which indicates that men may have a lower risk of lung cancer when controlling for smoking status.</a:t>
            </a:r>
          </a:p>
          <a:p>
            <a:r>
              <a:rPr lang="en-US" dirty="0">
                <a:solidFill>
                  <a:srgbClr val="00B0F0"/>
                </a:solidFill>
              </a:rPr>
              <a:t>Intercept</a:t>
            </a:r>
            <a:r>
              <a:rPr lang="en-US" dirty="0"/>
              <a:t> = -0.84. This indicates the baseline risk and is the value for female non-smokers. This low coefficient indicates that these patients have a generally low (but not the lowest risk).</a:t>
            </a:r>
          </a:p>
          <a:p>
            <a:endParaRPr lang="en-US" dirty="0"/>
          </a:p>
        </p:txBody>
      </p:sp>
      <p:sp>
        <p:nvSpPr>
          <p:cNvPr id="4" name="Slide Number Placeholder 3">
            <a:extLst>
              <a:ext uri="{FF2B5EF4-FFF2-40B4-BE49-F238E27FC236}">
                <a16:creationId xmlns:a16="http://schemas.microsoft.com/office/drawing/2014/main" id="{83C716BC-2B37-09DE-A311-1499A99CA802}"/>
              </a:ext>
            </a:extLst>
          </p:cNvPr>
          <p:cNvSpPr>
            <a:spLocks noGrp="1"/>
          </p:cNvSpPr>
          <p:nvPr>
            <p:ph type="sldNum" sz="quarter" idx="12"/>
          </p:nvPr>
        </p:nvSpPr>
        <p:spPr/>
        <p:txBody>
          <a:bodyPr/>
          <a:lstStyle/>
          <a:p>
            <a:fld id="{16D16E31-E128-4556-899B-701A42963F24}" type="slidenum">
              <a:rPr lang="en-US" smtClean="0"/>
              <a:t>40</a:t>
            </a:fld>
            <a:endParaRPr lang="en-US" dirty="0"/>
          </a:p>
        </p:txBody>
      </p:sp>
      <p:pic>
        <p:nvPicPr>
          <p:cNvPr id="9" name="Picture 8">
            <a:extLst>
              <a:ext uri="{FF2B5EF4-FFF2-40B4-BE49-F238E27FC236}">
                <a16:creationId xmlns:a16="http://schemas.microsoft.com/office/drawing/2014/main" id="{4EFCBDB5-BBBC-5238-DC89-6CDCDC8BEE26}"/>
              </a:ext>
            </a:extLst>
          </p:cNvPr>
          <p:cNvPicPr>
            <a:picLocks noChangeAspect="1"/>
          </p:cNvPicPr>
          <p:nvPr/>
        </p:nvPicPr>
        <p:blipFill>
          <a:blip r:embed="rId2"/>
          <a:stretch>
            <a:fillRect/>
          </a:stretch>
        </p:blipFill>
        <p:spPr>
          <a:xfrm>
            <a:off x="3112883" y="5056174"/>
            <a:ext cx="5966234" cy="1630032"/>
          </a:xfrm>
          <a:prstGeom prst="rect">
            <a:avLst/>
          </a:prstGeom>
        </p:spPr>
      </p:pic>
      <p:sp>
        <p:nvSpPr>
          <p:cNvPr id="10" name="Rectangle 9">
            <a:extLst>
              <a:ext uri="{FF2B5EF4-FFF2-40B4-BE49-F238E27FC236}">
                <a16:creationId xmlns:a16="http://schemas.microsoft.com/office/drawing/2014/main" id="{0760D101-DA69-5AD7-1026-330BAE895A9D}"/>
              </a:ext>
            </a:extLst>
          </p:cNvPr>
          <p:cNvSpPr/>
          <p:nvPr/>
        </p:nvSpPr>
        <p:spPr>
          <a:xfrm>
            <a:off x="4662101" y="5565169"/>
            <a:ext cx="1058967" cy="1062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698552D-D934-49D5-5219-84998D447F70}"/>
              </a:ext>
            </a:extLst>
          </p:cNvPr>
          <p:cNvSpPr txBox="1"/>
          <p:nvPr/>
        </p:nvSpPr>
        <p:spPr>
          <a:xfrm>
            <a:off x="85786" y="4954257"/>
            <a:ext cx="2743200" cy="1477328"/>
          </a:xfrm>
          <a:prstGeom prst="rect">
            <a:avLst/>
          </a:prstGeom>
          <a:noFill/>
        </p:spPr>
        <p:txBody>
          <a:bodyPr wrap="square" rtlCol="0">
            <a:spAutoFit/>
          </a:bodyPr>
          <a:lstStyle/>
          <a:p>
            <a:r>
              <a:rPr lang="en-US" dirty="0">
                <a:highlight>
                  <a:srgbClr val="FFFF00"/>
                </a:highlight>
              </a:rPr>
              <a:t>Coefficients indicate a change in the outcome due to a 1-unit increase in the predictor. Here Smoker and Male only range from 0-1</a:t>
            </a:r>
          </a:p>
        </p:txBody>
      </p:sp>
      <p:cxnSp>
        <p:nvCxnSpPr>
          <p:cNvPr id="15" name="Straight Arrow Connector 14">
            <a:extLst>
              <a:ext uri="{FF2B5EF4-FFF2-40B4-BE49-F238E27FC236}">
                <a16:creationId xmlns:a16="http://schemas.microsoft.com/office/drawing/2014/main" id="{EB47F452-F957-1C25-05E8-26D18DCFE82B}"/>
              </a:ext>
            </a:extLst>
          </p:cNvPr>
          <p:cNvCxnSpPr>
            <a:cxnSpLocks/>
            <a:stCxn id="11" idx="3"/>
          </p:cNvCxnSpPr>
          <p:nvPr/>
        </p:nvCxnSpPr>
        <p:spPr>
          <a:xfrm>
            <a:off x="2828986" y="5692921"/>
            <a:ext cx="383552" cy="484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A28C245-F11D-9C8C-4F68-A764D0059B4A}"/>
              </a:ext>
            </a:extLst>
          </p:cNvPr>
          <p:cNvSpPr txBox="1"/>
          <p:nvPr/>
        </p:nvSpPr>
        <p:spPr>
          <a:xfrm>
            <a:off x="2371472" y="3682431"/>
            <a:ext cx="7006839" cy="923330"/>
          </a:xfrm>
          <a:prstGeom prst="rect">
            <a:avLst/>
          </a:prstGeom>
          <a:noFill/>
        </p:spPr>
        <p:txBody>
          <a:bodyPr wrap="square" rtlCol="0">
            <a:spAutoFit/>
          </a:bodyPr>
          <a:lstStyle/>
          <a:p>
            <a:r>
              <a:rPr lang="en-US" dirty="0">
                <a:highlight>
                  <a:srgbClr val="00FFFF"/>
                </a:highlight>
              </a:rPr>
              <a:t>Because Smoker and Male status are coded as 0 (“not present”) or 1 (“present”), it represents a change in logits for lung cancer. Here being a smoker increase the logits while being male decreases the logits. </a:t>
            </a:r>
          </a:p>
        </p:txBody>
      </p:sp>
    </p:spTree>
    <p:extLst>
      <p:ext uri="{BB962C8B-B14F-4D97-AF65-F5344CB8AC3E}">
        <p14:creationId xmlns:p14="http://schemas.microsoft.com/office/powerpoint/2010/main" val="2652916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1784-0EAD-5557-3153-E9EB547F1576}"/>
              </a:ext>
            </a:extLst>
          </p:cNvPr>
          <p:cNvSpPr>
            <a:spLocks noGrp="1"/>
          </p:cNvSpPr>
          <p:nvPr>
            <p:ph type="title"/>
          </p:nvPr>
        </p:nvSpPr>
        <p:spPr>
          <a:xfrm>
            <a:off x="838200" y="365125"/>
            <a:ext cx="10515600" cy="948109"/>
          </a:xfrm>
        </p:spPr>
        <p:txBody>
          <a:bodyPr>
            <a:normAutofit fontScale="90000"/>
          </a:bodyPr>
          <a:lstStyle/>
          <a:p>
            <a:r>
              <a:rPr lang="en-US" dirty="0"/>
              <a:t>Interpreting coefficient results from odd ratios (are positive values) </a:t>
            </a:r>
          </a:p>
        </p:txBody>
      </p:sp>
      <p:sp>
        <p:nvSpPr>
          <p:cNvPr id="12" name="Content Placeholder 11">
            <a:extLst>
              <a:ext uri="{FF2B5EF4-FFF2-40B4-BE49-F238E27FC236}">
                <a16:creationId xmlns:a16="http://schemas.microsoft.com/office/drawing/2014/main" id="{D2A1175D-8C8B-C8ED-4E31-C488EE2AF950}"/>
              </a:ext>
            </a:extLst>
          </p:cNvPr>
          <p:cNvSpPr>
            <a:spLocks noGrp="1"/>
          </p:cNvSpPr>
          <p:nvPr>
            <p:ph idx="1"/>
          </p:nvPr>
        </p:nvSpPr>
        <p:spPr>
          <a:xfrm>
            <a:off x="838199" y="1478604"/>
            <a:ext cx="10903343" cy="4698359"/>
          </a:xfrm>
        </p:spPr>
        <p:txBody>
          <a:bodyPr>
            <a:normAutofit/>
          </a:bodyPr>
          <a:lstStyle/>
          <a:p>
            <a:r>
              <a:rPr lang="en-US" dirty="0">
                <a:solidFill>
                  <a:srgbClr val="00B0F0"/>
                </a:solidFill>
              </a:rPr>
              <a:t>Smoker </a:t>
            </a:r>
            <a:r>
              <a:rPr lang="en-US" dirty="0"/>
              <a:t>= 4.25. Because the odds ratio is above 1, we know there is a greater chance of lung cancer for smoker’s than non-smokers while controlling for Male gender. The odds in favor of lung cancer are 4.25 times higher for smokers than non-smokers </a:t>
            </a:r>
            <a:r>
              <a:rPr lang="en-US" dirty="0">
                <a:solidFill>
                  <a:srgbClr val="FF0000"/>
                </a:solidFill>
              </a:rPr>
              <a:t>while controlling for gender</a:t>
            </a:r>
            <a:r>
              <a:rPr lang="en-US" dirty="0"/>
              <a:t>.</a:t>
            </a:r>
          </a:p>
          <a:p>
            <a:r>
              <a:rPr lang="en-US" dirty="0">
                <a:solidFill>
                  <a:srgbClr val="00B0F0"/>
                </a:solidFill>
              </a:rPr>
              <a:t>Male</a:t>
            </a:r>
            <a:r>
              <a:rPr lang="en-US" dirty="0"/>
              <a:t> = 0.56. The odds ratio is &lt; 1 which indicates that men may have a lower risk of lung cancer when controlling for smoking status. The odds in favor of lung cancer are 0.56 times (or 44% lower) for smokers than non-smokers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while controlling for smoking</a:t>
            </a:r>
            <a:r>
              <a:rPr lang="en-US" dirty="0"/>
              <a:t>.</a:t>
            </a:r>
          </a:p>
          <a:p>
            <a:r>
              <a:rPr lang="en-US" dirty="0">
                <a:solidFill>
                  <a:srgbClr val="00B0F0"/>
                </a:solidFill>
              </a:rPr>
              <a:t>Intercept</a:t>
            </a:r>
            <a:r>
              <a:rPr lang="en-US" dirty="0"/>
              <a:t> = 0.43. Although not technically an odds ratio, we can still calculate the odds are 0.43 times (or 57% lower) for female non-smokers. </a:t>
            </a:r>
          </a:p>
        </p:txBody>
      </p:sp>
      <p:sp>
        <p:nvSpPr>
          <p:cNvPr id="4" name="Slide Number Placeholder 3">
            <a:extLst>
              <a:ext uri="{FF2B5EF4-FFF2-40B4-BE49-F238E27FC236}">
                <a16:creationId xmlns:a16="http://schemas.microsoft.com/office/drawing/2014/main" id="{83C716BC-2B37-09DE-A311-1499A99CA802}"/>
              </a:ext>
            </a:extLst>
          </p:cNvPr>
          <p:cNvSpPr>
            <a:spLocks noGrp="1"/>
          </p:cNvSpPr>
          <p:nvPr>
            <p:ph type="sldNum" sz="quarter" idx="12"/>
          </p:nvPr>
        </p:nvSpPr>
        <p:spPr/>
        <p:txBody>
          <a:bodyPr/>
          <a:lstStyle/>
          <a:p>
            <a:fld id="{16D16E31-E128-4556-899B-701A42963F24}" type="slidenum">
              <a:rPr lang="en-US" smtClean="0"/>
              <a:t>41</a:t>
            </a:fld>
            <a:endParaRPr lang="en-US" dirty="0"/>
          </a:p>
        </p:txBody>
      </p:sp>
      <p:pic>
        <p:nvPicPr>
          <p:cNvPr id="6" name="Picture 5">
            <a:extLst>
              <a:ext uri="{FF2B5EF4-FFF2-40B4-BE49-F238E27FC236}">
                <a16:creationId xmlns:a16="http://schemas.microsoft.com/office/drawing/2014/main" id="{F2CFBA73-3F60-9598-7357-1395FE1E45F3}"/>
              </a:ext>
            </a:extLst>
          </p:cNvPr>
          <p:cNvPicPr>
            <a:picLocks noChangeAspect="1"/>
          </p:cNvPicPr>
          <p:nvPr/>
        </p:nvPicPr>
        <p:blipFill>
          <a:blip r:embed="rId2"/>
          <a:stretch>
            <a:fillRect/>
          </a:stretch>
        </p:blipFill>
        <p:spPr>
          <a:xfrm>
            <a:off x="3537145" y="5616574"/>
            <a:ext cx="3899694" cy="1241425"/>
          </a:xfrm>
          <a:prstGeom prst="rect">
            <a:avLst/>
          </a:prstGeom>
        </p:spPr>
      </p:pic>
      <p:sp>
        <p:nvSpPr>
          <p:cNvPr id="3" name="TextBox 2">
            <a:extLst>
              <a:ext uri="{FF2B5EF4-FFF2-40B4-BE49-F238E27FC236}">
                <a16:creationId xmlns:a16="http://schemas.microsoft.com/office/drawing/2014/main" id="{29A3319F-B2D7-6162-B8F5-EF3A45A83203}"/>
              </a:ext>
            </a:extLst>
          </p:cNvPr>
          <p:cNvSpPr txBox="1"/>
          <p:nvPr/>
        </p:nvSpPr>
        <p:spPr>
          <a:xfrm>
            <a:off x="592906" y="4318130"/>
            <a:ext cx="11393927" cy="923330"/>
          </a:xfrm>
          <a:prstGeom prst="rect">
            <a:avLst/>
          </a:prstGeom>
          <a:noFill/>
        </p:spPr>
        <p:txBody>
          <a:bodyPr wrap="square" rtlCol="0">
            <a:spAutoFit/>
          </a:bodyPr>
          <a:lstStyle/>
          <a:p>
            <a:r>
              <a:rPr lang="en-US" dirty="0">
                <a:highlight>
                  <a:srgbClr val="FFFF00"/>
                </a:highlight>
              </a:rPr>
              <a:t>The formal interpretation of a single predictor includes how we control for the independent variables in the model (e.g., “…</a:t>
            </a:r>
            <a:r>
              <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while controlling for smoking</a:t>
            </a:r>
            <a:r>
              <a:rPr lang="en-US" dirty="0">
                <a:highlight>
                  <a:srgbClr val="FFFF00"/>
                </a:highlight>
              </a:rPr>
              <a:t>.”) However, it is ok to describe your results by only mentioning the single variable since it is implied that we control for other variables in a regression.</a:t>
            </a:r>
          </a:p>
        </p:txBody>
      </p:sp>
    </p:spTree>
    <p:extLst>
      <p:ext uri="{BB962C8B-B14F-4D97-AF65-F5344CB8AC3E}">
        <p14:creationId xmlns:p14="http://schemas.microsoft.com/office/powerpoint/2010/main" val="99341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1784-0EAD-5557-3153-E9EB547F1576}"/>
              </a:ext>
            </a:extLst>
          </p:cNvPr>
          <p:cNvSpPr>
            <a:spLocks noGrp="1"/>
          </p:cNvSpPr>
          <p:nvPr>
            <p:ph type="title"/>
          </p:nvPr>
        </p:nvSpPr>
        <p:spPr>
          <a:xfrm>
            <a:off x="838200" y="365125"/>
            <a:ext cx="10515600" cy="948109"/>
          </a:xfrm>
        </p:spPr>
        <p:txBody>
          <a:bodyPr>
            <a:normAutofit fontScale="90000"/>
          </a:bodyPr>
          <a:lstStyle/>
          <a:p>
            <a:r>
              <a:rPr lang="en-US" dirty="0"/>
              <a:t>Interpreting statistical significance of coefficient’s p-values</a:t>
            </a:r>
          </a:p>
        </p:txBody>
      </p:sp>
      <p:sp>
        <p:nvSpPr>
          <p:cNvPr id="12" name="Content Placeholder 11">
            <a:extLst>
              <a:ext uri="{FF2B5EF4-FFF2-40B4-BE49-F238E27FC236}">
                <a16:creationId xmlns:a16="http://schemas.microsoft.com/office/drawing/2014/main" id="{D2A1175D-8C8B-C8ED-4E31-C488EE2AF950}"/>
              </a:ext>
            </a:extLst>
          </p:cNvPr>
          <p:cNvSpPr>
            <a:spLocks noGrp="1"/>
          </p:cNvSpPr>
          <p:nvPr>
            <p:ph idx="1"/>
          </p:nvPr>
        </p:nvSpPr>
        <p:spPr>
          <a:xfrm>
            <a:off x="838199" y="1478604"/>
            <a:ext cx="10903343" cy="4698359"/>
          </a:xfrm>
        </p:spPr>
        <p:txBody>
          <a:bodyPr/>
          <a:lstStyle/>
          <a:p>
            <a:r>
              <a:rPr lang="en-US" dirty="0">
                <a:solidFill>
                  <a:srgbClr val="00B0F0"/>
                </a:solidFill>
              </a:rPr>
              <a:t>Smoker</a:t>
            </a:r>
            <a:r>
              <a:rPr lang="en-US" dirty="0"/>
              <a:t> = &lt;0.0001. From the p-value column on the right, we know that this is a significant difference. In other words, we know there is less than a 5% chance (alpha= 0.05) of being wrong in stating there is a significantly higher chance of lung cancer for smokers. </a:t>
            </a:r>
          </a:p>
          <a:p>
            <a:r>
              <a:rPr lang="en-US" dirty="0">
                <a:solidFill>
                  <a:srgbClr val="00B0F0"/>
                </a:solidFill>
              </a:rPr>
              <a:t>Male</a:t>
            </a:r>
            <a:r>
              <a:rPr lang="en-US" dirty="0"/>
              <a:t> = 0.014. This is significant at the p &lt;0.05 level (</a:t>
            </a:r>
            <a:r>
              <a:rPr lang="en-US" u="sng" dirty="0"/>
              <a:t>p= probability of a Type-I error of stating something is significant when it is not</a:t>
            </a:r>
            <a:r>
              <a:rPr lang="en-US" dirty="0"/>
              <a:t>).</a:t>
            </a:r>
          </a:p>
          <a:p>
            <a:r>
              <a:rPr lang="en-US" dirty="0">
                <a:solidFill>
                  <a:srgbClr val="00B0F0"/>
                </a:solidFill>
              </a:rPr>
              <a:t>Intercept</a:t>
            </a:r>
            <a:r>
              <a:rPr lang="en-US" dirty="0"/>
              <a:t> = 0.0015. This is almost always significant because we are just trying to measure the baseline. In bigger models, the Intercept doesn’t always represent all predictors=0 (e.g., age = 0).</a:t>
            </a:r>
          </a:p>
          <a:p>
            <a:endParaRPr lang="en-US" dirty="0"/>
          </a:p>
        </p:txBody>
      </p:sp>
      <p:sp>
        <p:nvSpPr>
          <p:cNvPr id="4" name="Slide Number Placeholder 3">
            <a:extLst>
              <a:ext uri="{FF2B5EF4-FFF2-40B4-BE49-F238E27FC236}">
                <a16:creationId xmlns:a16="http://schemas.microsoft.com/office/drawing/2014/main" id="{83C716BC-2B37-09DE-A311-1499A99CA802}"/>
              </a:ext>
            </a:extLst>
          </p:cNvPr>
          <p:cNvSpPr>
            <a:spLocks noGrp="1"/>
          </p:cNvSpPr>
          <p:nvPr>
            <p:ph type="sldNum" sz="quarter" idx="12"/>
          </p:nvPr>
        </p:nvSpPr>
        <p:spPr/>
        <p:txBody>
          <a:bodyPr/>
          <a:lstStyle/>
          <a:p>
            <a:fld id="{16D16E31-E128-4556-899B-701A42963F24}" type="slidenum">
              <a:rPr lang="en-US" smtClean="0"/>
              <a:t>42</a:t>
            </a:fld>
            <a:endParaRPr lang="en-US" dirty="0"/>
          </a:p>
        </p:txBody>
      </p:sp>
      <p:pic>
        <p:nvPicPr>
          <p:cNvPr id="9" name="Picture 8">
            <a:extLst>
              <a:ext uri="{FF2B5EF4-FFF2-40B4-BE49-F238E27FC236}">
                <a16:creationId xmlns:a16="http://schemas.microsoft.com/office/drawing/2014/main" id="{4EFCBDB5-BBBC-5238-DC89-6CDCDC8BEE26}"/>
              </a:ext>
            </a:extLst>
          </p:cNvPr>
          <p:cNvPicPr>
            <a:picLocks noChangeAspect="1"/>
          </p:cNvPicPr>
          <p:nvPr/>
        </p:nvPicPr>
        <p:blipFill>
          <a:blip r:embed="rId2"/>
          <a:stretch>
            <a:fillRect/>
          </a:stretch>
        </p:blipFill>
        <p:spPr>
          <a:xfrm>
            <a:off x="3112883" y="5227968"/>
            <a:ext cx="5966234" cy="1630032"/>
          </a:xfrm>
          <a:prstGeom prst="rect">
            <a:avLst/>
          </a:prstGeom>
        </p:spPr>
      </p:pic>
      <p:sp>
        <p:nvSpPr>
          <p:cNvPr id="10" name="Rectangle 9">
            <a:extLst>
              <a:ext uri="{FF2B5EF4-FFF2-40B4-BE49-F238E27FC236}">
                <a16:creationId xmlns:a16="http://schemas.microsoft.com/office/drawing/2014/main" id="{0760D101-DA69-5AD7-1026-330BAE895A9D}"/>
              </a:ext>
            </a:extLst>
          </p:cNvPr>
          <p:cNvSpPr/>
          <p:nvPr/>
        </p:nvSpPr>
        <p:spPr>
          <a:xfrm>
            <a:off x="7728983" y="5743249"/>
            <a:ext cx="1058967" cy="1062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19532FD-5D3E-4019-8398-CFE0D6C9A1C3}"/>
              </a:ext>
            </a:extLst>
          </p:cNvPr>
          <p:cNvSpPr/>
          <p:nvPr/>
        </p:nvSpPr>
        <p:spPr>
          <a:xfrm>
            <a:off x="5566516" y="5366588"/>
            <a:ext cx="1058968" cy="3241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EE2EDC5-3E47-5A4B-E9D0-0571A3198C2F}"/>
              </a:ext>
            </a:extLst>
          </p:cNvPr>
          <p:cNvSpPr txBox="1"/>
          <p:nvPr/>
        </p:nvSpPr>
        <p:spPr>
          <a:xfrm>
            <a:off x="9196450" y="5067011"/>
            <a:ext cx="2690675" cy="1754326"/>
          </a:xfrm>
          <a:prstGeom prst="rect">
            <a:avLst/>
          </a:prstGeom>
          <a:noFill/>
        </p:spPr>
        <p:txBody>
          <a:bodyPr wrap="square" rtlCol="0">
            <a:spAutoFit/>
          </a:bodyPr>
          <a:lstStyle/>
          <a:p>
            <a:r>
              <a:rPr lang="en-US" dirty="0">
                <a:highlight>
                  <a:srgbClr val="FFFF00"/>
                </a:highlight>
              </a:rPr>
              <a:t>Standard Errors (SE) let us determine a normal range. Coef/SE = Z-statistic. If Z exceeds the “critical value”, we have a significant result.</a:t>
            </a:r>
          </a:p>
        </p:txBody>
      </p:sp>
      <p:sp>
        <p:nvSpPr>
          <p:cNvPr id="6" name="TextBox 5">
            <a:hlinkClick r:id="rId3" action="ppaction://hlinksldjump"/>
            <a:extLst>
              <a:ext uri="{FF2B5EF4-FFF2-40B4-BE49-F238E27FC236}">
                <a16:creationId xmlns:a16="http://schemas.microsoft.com/office/drawing/2014/main" id="{F8363207-F131-1681-9962-F98EFEB410B3}"/>
              </a:ext>
            </a:extLst>
          </p:cNvPr>
          <p:cNvSpPr txBox="1"/>
          <p:nvPr/>
        </p:nvSpPr>
        <p:spPr>
          <a:xfrm>
            <a:off x="80438" y="5429002"/>
            <a:ext cx="3224824" cy="1200329"/>
          </a:xfrm>
          <a:prstGeom prst="rect">
            <a:avLst/>
          </a:prstGeom>
          <a:noFill/>
        </p:spPr>
        <p:txBody>
          <a:bodyPr wrap="square" rtlCol="0">
            <a:spAutoFit/>
          </a:bodyPr>
          <a:lstStyle/>
          <a:p>
            <a:r>
              <a:rPr lang="en-US" sz="2400" dirty="0">
                <a:solidFill>
                  <a:schemeClr val="bg1"/>
                </a:solidFill>
                <a:highlight>
                  <a:srgbClr val="800080"/>
                </a:highlight>
              </a:rPr>
              <a:t>CLICK THIS LINK to learn more about “Statistical Significance”.</a:t>
            </a:r>
          </a:p>
        </p:txBody>
      </p:sp>
    </p:spTree>
    <p:extLst>
      <p:ext uri="{BB962C8B-B14F-4D97-AF65-F5344CB8AC3E}">
        <p14:creationId xmlns:p14="http://schemas.microsoft.com/office/powerpoint/2010/main" val="1765573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1784-0EAD-5557-3153-E9EB547F1576}"/>
              </a:ext>
            </a:extLst>
          </p:cNvPr>
          <p:cNvSpPr>
            <a:spLocks noGrp="1"/>
          </p:cNvSpPr>
          <p:nvPr>
            <p:ph type="title"/>
          </p:nvPr>
        </p:nvSpPr>
        <p:spPr>
          <a:xfrm>
            <a:off x="838200" y="365125"/>
            <a:ext cx="10515600" cy="948109"/>
          </a:xfrm>
        </p:spPr>
        <p:txBody>
          <a:bodyPr>
            <a:normAutofit/>
          </a:bodyPr>
          <a:lstStyle/>
          <a:p>
            <a:r>
              <a:rPr lang="en-US" dirty="0"/>
              <a:t>Interpreting model performance </a:t>
            </a:r>
          </a:p>
        </p:txBody>
      </p:sp>
      <p:sp>
        <p:nvSpPr>
          <p:cNvPr id="12" name="Content Placeholder 11">
            <a:extLst>
              <a:ext uri="{FF2B5EF4-FFF2-40B4-BE49-F238E27FC236}">
                <a16:creationId xmlns:a16="http://schemas.microsoft.com/office/drawing/2014/main" id="{D2A1175D-8C8B-C8ED-4E31-C488EE2AF950}"/>
              </a:ext>
            </a:extLst>
          </p:cNvPr>
          <p:cNvSpPr>
            <a:spLocks noGrp="1"/>
          </p:cNvSpPr>
          <p:nvPr>
            <p:ph idx="1"/>
          </p:nvPr>
        </p:nvSpPr>
        <p:spPr>
          <a:xfrm>
            <a:off x="838199" y="1478604"/>
            <a:ext cx="10903343" cy="4698359"/>
          </a:xfrm>
        </p:spPr>
        <p:txBody>
          <a:bodyPr/>
          <a:lstStyle/>
          <a:p>
            <a:r>
              <a:rPr lang="en-US" dirty="0"/>
              <a:t>There are various methods to assess model performance.</a:t>
            </a:r>
          </a:p>
          <a:p>
            <a:r>
              <a:rPr lang="en-US" dirty="0"/>
              <a:t>The most common method of assessing performance is through the Area Under the Curve (AUC) which is also referred to as the Concordance Statistic (C-stat). </a:t>
            </a:r>
          </a:p>
          <a:p>
            <a:r>
              <a:rPr lang="en-US" dirty="0"/>
              <a:t>Values range from 0.5 - 1.0. Values &gt;= 0.70 are considered good but lower value may make models still useful (e.g., the C-stat of 0.535 is too low for individual predictions but are still valid for hypothesis testing). </a:t>
            </a:r>
          </a:p>
        </p:txBody>
      </p:sp>
      <p:sp>
        <p:nvSpPr>
          <p:cNvPr id="4" name="Slide Number Placeholder 3">
            <a:extLst>
              <a:ext uri="{FF2B5EF4-FFF2-40B4-BE49-F238E27FC236}">
                <a16:creationId xmlns:a16="http://schemas.microsoft.com/office/drawing/2014/main" id="{83C716BC-2B37-09DE-A311-1499A99CA802}"/>
              </a:ext>
            </a:extLst>
          </p:cNvPr>
          <p:cNvSpPr>
            <a:spLocks noGrp="1"/>
          </p:cNvSpPr>
          <p:nvPr>
            <p:ph type="sldNum" sz="quarter" idx="12"/>
          </p:nvPr>
        </p:nvSpPr>
        <p:spPr/>
        <p:txBody>
          <a:bodyPr/>
          <a:lstStyle/>
          <a:p>
            <a:fld id="{16D16E31-E128-4556-899B-701A42963F24}" type="slidenum">
              <a:rPr lang="en-US" smtClean="0"/>
              <a:t>43</a:t>
            </a:fld>
            <a:endParaRPr lang="en-US" dirty="0"/>
          </a:p>
        </p:txBody>
      </p:sp>
      <p:pic>
        <p:nvPicPr>
          <p:cNvPr id="5" name="Picture 4">
            <a:extLst>
              <a:ext uri="{FF2B5EF4-FFF2-40B4-BE49-F238E27FC236}">
                <a16:creationId xmlns:a16="http://schemas.microsoft.com/office/drawing/2014/main" id="{4B17D363-9516-B7D3-D534-3F8071B0460E}"/>
              </a:ext>
            </a:extLst>
          </p:cNvPr>
          <p:cNvPicPr>
            <a:picLocks noChangeAspect="1"/>
          </p:cNvPicPr>
          <p:nvPr/>
        </p:nvPicPr>
        <p:blipFill>
          <a:blip r:embed="rId2"/>
          <a:stretch>
            <a:fillRect/>
          </a:stretch>
        </p:blipFill>
        <p:spPr>
          <a:xfrm>
            <a:off x="1952909" y="4438561"/>
            <a:ext cx="8286182" cy="2419439"/>
          </a:xfrm>
          <a:prstGeom prst="rect">
            <a:avLst/>
          </a:prstGeom>
        </p:spPr>
      </p:pic>
      <p:sp>
        <p:nvSpPr>
          <p:cNvPr id="6" name="Rectangle 5">
            <a:extLst>
              <a:ext uri="{FF2B5EF4-FFF2-40B4-BE49-F238E27FC236}">
                <a16:creationId xmlns:a16="http://schemas.microsoft.com/office/drawing/2014/main" id="{56653E21-46D5-2BC1-1497-70A9B91B4F20}"/>
              </a:ext>
            </a:extLst>
          </p:cNvPr>
          <p:cNvSpPr/>
          <p:nvPr/>
        </p:nvSpPr>
        <p:spPr>
          <a:xfrm>
            <a:off x="8113484" y="5235547"/>
            <a:ext cx="2017744" cy="412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006B32C-AC68-3262-1A1B-B9803E9C5BD8}"/>
              </a:ext>
            </a:extLst>
          </p:cNvPr>
          <p:cNvSpPr txBox="1"/>
          <p:nvPr/>
        </p:nvSpPr>
        <p:spPr>
          <a:xfrm>
            <a:off x="72828" y="4758117"/>
            <a:ext cx="1944916" cy="1754326"/>
          </a:xfrm>
          <a:prstGeom prst="rect">
            <a:avLst/>
          </a:prstGeom>
          <a:noFill/>
        </p:spPr>
        <p:txBody>
          <a:bodyPr wrap="square" rtlCol="0">
            <a:spAutoFit/>
          </a:bodyPr>
          <a:lstStyle/>
          <a:p>
            <a:r>
              <a:rPr lang="en-US" dirty="0">
                <a:highlight>
                  <a:srgbClr val="FFFF00"/>
                </a:highlight>
              </a:rPr>
              <a:t>The likelihood ratio test indicates if the model has some predictive power greater than chance.</a:t>
            </a:r>
          </a:p>
        </p:txBody>
      </p:sp>
      <p:cxnSp>
        <p:nvCxnSpPr>
          <p:cNvPr id="11" name="Straight Arrow Connector 10">
            <a:extLst>
              <a:ext uri="{FF2B5EF4-FFF2-40B4-BE49-F238E27FC236}">
                <a16:creationId xmlns:a16="http://schemas.microsoft.com/office/drawing/2014/main" id="{8D84B97C-AC46-3BB9-3ED5-0274EA6D3411}"/>
              </a:ext>
            </a:extLst>
          </p:cNvPr>
          <p:cNvCxnSpPr/>
          <p:nvPr/>
        </p:nvCxnSpPr>
        <p:spPr>
          <a:xfrm>
            <a:off x="1707419" y="5057522"/>
            <a:ext cx="1399923" cy="5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B023BC3-A610-2AAA-2337-3ADD3EF48AC1}"/>
              </a:ext>
            </a:extLst>
          </p:cNvPr>
          <p:cNvSpPr txBox="1"/>
          <p:nvPr/>
        </p:nvSpPr>
        <p:spPr>
          <a:xfrm>
            <a:off x="8610600" y="5271469"/>
            <a:ext cx="585228" cy="369332"/>
          </a:xfrm>
          <a:prstGeom prst="rect">
            <a:avLst/>
          </a:prstGeom>
          <a:noFill/>
        </p:spPr>
        <p:txBody>
          <a:bodyPr wrap="square" rtlCol="0">
            <a:spAutoFit/>
          </a:bodyPr>
          <a:lstStyle/>
          <a:p>
            <a:r>
              <a:rPr lang="en-US" dirty="0">
                <a:highlight>
                  <a:srgbClr val="FFFF00"/>
                </a:highlight>
              </a:rPr>
              <a:t>AUC</a:t>
            </a:r>
          </a:p>
        </p:txBody>
      </p:sp>
      <p:cxnSp>
        <p:nvCxnSpPr>
          <p:cNvPr id="15" name="Straight Arrow Connector 14">
            <a:extLst>
              <a:ext uri="{FF2B5EF4-FFF2-40B4-BE49-F238E27FC236}">
                <a16:creationId xmlns:a16="http://schemas.microsoft.com/office/drawing/2014/main" id="{D1C3EC3E-CF89-C6C2-4EDC-FAAC2E900D77}"/>
              </a:ext>
            </a:extLst>
          </p:cNvPr>
          <p:cNvCxnSpPr>
            <a:cxnSpLocks/>
          </p:cNvCxnSpPr>
          <p:nvPr/>
        </p:nvCxnSpPr>
        <p:spPr>
          <a:xfrm flipH="1">
            <a:off x="7485133" y="4856153"/>
            <a:ext cx="2689123" cy="444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2399BE4-BAAA-8DB6-D4B0-1BCAF028A555}"/>
              </a:ext>
            </a:extLst>
          </p:cNvPr>
          <p:cNvSpPr txBox="1"/>
          <p:nvPr/>
        </p:nvSpPr>
        <p:spPr>
          <a:xfrm>
            <a:off x="10174256" y="4640732"/>
            <a:ext cx="2017744" cy="1477328"/>
          </a:xfrm>
          <a:prstGeom prst="rect">
            <a:avLst/>
          </a:prstGeom>
          <a:noFill/>
        </p:spPr>
        <p:txBody>
          <a:bodyPr wrap="square" rtlCol="0">
            <a:spAutoFit/>
          </a:bodyPr>
          <a:lstStyle/>
          <a:p>
            <a:r>
              <a:rPr lang="en-US" dirty="0">
                <a:highlight>
                  <a:srgbClr val="00FFFF"/>
                </a:highlight>
              </a:rPr>
              <a:t>R2 is the amount of variance explained, less useful in logistic b/c of binary outcomes.</a:t>
            </a:r>
          </a:p>
        </p:txBody>
      </p:sp>
    </p:spTree>
    <p:extLst>
      <p:ext uri="{BB962C8B-B14F-4D97-AF65-F5344CB8AC3E}">
        <p14:creationId xmlns:p14="http://schemas.microsoft.com/office/powerpoint/2010/main" val="161773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2847-F2FC-38D3-AE8E-415488912535}"/>
              </a:ext>
            </a:extLst>
          </p:cNvPr>
          <p:cNvSpPr>
            <a:spLocks noGrp="1"/>
          </p:cNvSpPr>
          <p:nvPr>
            <p:ph type="title"/>
          </p:nvPr>
        </p:nvSpPr>
        <p:spPr>
          <a:xfrm>
            <a:off x="753331" y="286603"/>
            <a:ext cx="10058400" cy="1450757"/>
          </a:xfrm>
        </p:spPr>
        <p:txBody>
          <a:bodyPr>
            <a:normAutofit/>
          </a:bodyPr>
          <a:lstStyle/>
          <a:p>
            <a:r>
              <a:rPr lang="en-US" dirty="0"/>
              <a:t>Rules of thumb on AUC/C-statistic values for predictive models</a:t>
            </a:r>
          </a:p>
        </p:txBody>
      </p:sp>
      <p:sp>
        <p:nvSpPr>
          <p:cNvPr id="3" name="Content Placeholder 2">
            <a:extLst>
              <a:ext uri="{FF2B5EF4-FFF2-40B4-BE49-F238E27FC236}">
                <a16:creationId xmlns:a16="http://schemas.microsoft.com/office/drawing/2014/main" id="{9E86B351-E4DE-EFB6-6223-67242BB12154}"/>
              </a:ext>
            </a:extLst>
          </p:cNvPr>
          <p:cNvSpPr>
            <a:spLocks noGrp="1"/>
          </p:cNvSpPr>
          <p:nvPr>
            <p:ph idx="1"/>
          </p:nvPr>
        </p:nvSpPr>
        <p:spPr>
          <a:xfrm>
            <a:off x="399495" y="1825625"/>
            <a:ext cx="11443317" cy="4895850"/>
          </a:xfrm>
        </p:spPr>
        <p:txBody>
          <a:bodyPr>
            <a:normAutofit/>
          </a:bodyPr>
          <a:lstStyle/>
          <a:p>
            <a:r>
              <a:rPr lang="en-US" dirty="0">
                <a:solidFill>
                  <a:srgbClr val="00B0F0"/>
                </a:solidFill>
              </a:rPr>
              <a:t>0.50</a:t>
            </a:r>
            <a:r>
              <a:rPr lang="en-US" dirty="0"/>
              <a:t>   Equal to a random guess </a:t>
            </a:r>
            <a:r>
              <a:rPr lang="en-US" dirty="0">
                <a:solidFill>
                  <a:srgbClr val="FF0000"/>
                </a:solidFill>
              </a:rPr>
              <a:t>(ranges from 0.50-1.0, &lt;0.50= backwards)</a:t>
            </a:r>
          </a:p>
          <a:p>
            <a:r>
              <a:rPr lang="en-US" dirty="0">
                <a:solidFill>
                  <a:srgbClr val="00B0F0"/>
                </a:solidFill>
              </a:rPr>
              <a:t>0.50 - 0.60</a:t>
            </a:r>
            <a:r>
              <a:rPr lang="en-US" dirty="0"/>
              <a:t> Poor </a:t>
            </a:r>
            <a:r>
              <a:rPr lang="en-US" dirty="0">
                <a:solidFill>
                  <a:srgbClr val="FF0000"/>
                </a:solidFill>
              </a:rPr>
              <a:t>(Hypothesis test results still valid, just doesn’t explain it all)</a:t>
            </a:r>
          </a:p>
          <a:p>
            <a:r>
              <a:rPr lang="en-US" dirty="0">
                <a:solidFill>
                  <a:srgbClr val="00B0F0"/>
                </a:solidFill>
              </a:rPr>
              <a:t>0.60 - 0.70</a:t>
            </a:r>
            <a:r>
              <a:rPr lang="en-US" dirty="0"/>
              <a:t> Moderate </a:t>
            </a:r>
            <a:r>
              <a:rPr lang="en-US" dirty="0">
                <a:solidFill>
                  <a:srgbClr val="FF0000"/>
                </a:solidFill>
              </a:rPr>
              <a:t>(Models still useful, some outcomes are tough)</a:t>
            </a:r>
          </a:p>
          <a:p>
            <a:r>
              <a:rPr lang="en-US" dirty="0">
                <a:solidFill>
                  <a:srgbClr val="00B0F0"/>
                </a:solidFill>
              </a:rPr>
              <a:t>0.70 - 0.80</a:t>
            </a:r>
            <a:r>
              <a:rPr lang="en-US" dirty="0"/>
              <a:t> Good </a:t>
            </a:r>
            <a:r>
              <a:rPr lang="en-US" dirty="0">
                <a:solidFill>
                  <a:srgbClr val="FF0000"/>
                </a:solidFill>
              </a:rPr>
              <a:t>(We can begin to reliably predict individual outcomes)</a:t>
            </a:r>
          </a:p>
          <a:p>
            <a:r>
              <a:rPr lang="en-US" dirty="0">
                <a:solidFill>
                  <a:srgbClr val="00B0F0"/>
                </a:solidFill>
              </a:rPr>
              <a:t>0.80 - 0.90</a:t>
            </a:r>
            <a:r>
              <a:rPr lang="en-US" dirty="0"/>
              <a:t> Very good</a:t>
            </a:r>
          </a:p>
          <a:p>
            <a:r>
              <a:rPr lang="en-US" dirty="0">
                <a:solidFill>
                  <a:srgbClr val="00B0F0"/>
                </a:solidFill>
              </a:rPr>
              <a:t>0.90+</a:t>
            </a:r>
            <a:r>
              <a:rPr lang="en-US" dirty="0"/>
              <a:t>  Excellent </a:t>
            </a:r>
            <a:r>
              <a:rPr lang="en-US" dirty="0">
                <a:solidFill>
                  <a:srgbClr val="FF0000"/>
                </a:solidFill>
              </a:rPr>
              <a:t>(Beware of results that are too high, is there overfitting?)</a:t>
            </a:r>
            <a:r>
              <a:rPr lang="en-US" dirty="0"/>
              <a:t> </a:t>
            </a:r>
          </a:p>
          <a:p>
            <a:r>
              <a:rPr lang="en-US" dirty="0"/>
              <a:t>Lower AUC values that aren’t ideal for individual predictions, can work well for groups. For example, the widely used Framingham Heart Disease model has an AUC ~= 0.65. Some outcomes are difficult to predict so we use the best available option. We can still reliably use it for gender groups, disease groups, etc. </a:t>
            </a:r>
          </a:p>
          <a:p>
            <a:endParaRPr lang="en-US" dirty="0"/>
          </a:p>
        </p:txBody>
      </p:sp>
      <p:sp>
        <p:nvSpPr>
          <p:cNvPr id="4" name="Slide Number Placeholder 3">
            <a:extLst>
              <a:ext uri="{FF2B5EF4-FFF2-40B4-BE49-F238E27FC236}">
                <a16:creationId xmlns:a16="http://schemas.microsoft.com/office/drawing/2014/main" id="{7B329344-F9D1-56D7-EB96-F82F1029EDEA}"/>
              </a:ext>
            </a:extLst>
          </p:cNvPr>
          <p:cNvSpPr>
            <a:spLocks noGrp="1"/>
          </p:cNvSpPr>
          <p:nvPr>
            <p:ph type="sldNum" sz="quarter" idx="12"/>
          </p:nvPr>
        </p:nvSpPr>
        <p:spPr/>
        <p:txBody>
          <a:bodyPr/>
          <a:lstStyle/>
          <a:p>
            <a:fld id="{16D16E31-E128-4556-899B-701A42963F24}" type="slidenum">
              <a:rPr lang="en-US" smtClean="0"/>
              <a:t>44</a:t>
            </a:fld>
            <a:endParaRPr lang="en-US" dirty="0"/>
          </a:p>
        </p:txBody>
      </p:sp>
      <p:sp>
        <p:nvSpPr>
          <p:cNvPr id="5" name="TextBox 4">
            <a:extLst>
              <a:ext uri="{FF2B5EF4-FFF2-40B4-BE49-F238E27FC236}">
                <a16:creationId xmlns:a16="http://schemas.microsoft.com/office/drawing/2014/main" id="{E59B1A52-0F0F-77EE-3035-68AE64A15238}"/>
              </a:ext>
            </a:extLst>
          </p:cNvPr>
          <p:cNvSpPr txBox="1"/>
          <p:nvPr/>
        </p:nvSpPr>
        <p:spPr>
          <a:xfrm>
            <a:off x="6096000" y="1091029"/>
            <a:ext cx="6125593" cy="646331"/>
          </a:xfrm>
          <a:prstGeom prst="rect">
            <a:avLst/>
          </a:prstGeom>
          <a:noFill/>
        </p:spPr>
        <p:txBody>
          <a:bodyPr wrap="square" rtlCol="0">
            <a:spAutoFit/>
          </a:bodyPr>
          <a:lstStyle/>
          <a:p>
            <a:r>
              <a:rPr lang="en-US" b="1" i="1" dirty="0">
                <a:highlight>
                  <a:srgbClr val="FFFF00"/>
                </a:highlight>
              </a:rPr>
              <a:t>Helpful to consider “how well can we predict an outcome?”. Much easier to predict lung cancer than hospital readmissions.</a:t>
            </a:r>
          </a:p>
        </p:txBody>
      </p:sp>
    </p:spTree>
    <p:extLst>
      <p:ext uri="{BB962C8B-B14F-4D97-AF65-F5344CB8AC3E}">
        <p14:creationId xmlns:p14="http://schemas.microsoft.com/office/powerpoint/2010/main" val="3389704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4E84-E13C-DF4D-5F7B-C94F9CF10675}"/>
              </a:ext>
            </a:extLst>
          </p:cNvPr>
          <p:cNvSpPr>
            <a:spLocks noGrp="1"/>
          </p:cNvSpPr>
          <p:nvPr>
            <p:ph type="title"/>
          </p:nvPr>
        </p:nvSpPr>
        <p:spPr/>
        <p:txBody>
          <a:bodyPr>
            <a:normAutofit/>
          </a:bodyPr>
          <a:lstStyle/>
          <a:p>
            <a:r>
              <a:rPr lang="en-US" dirty="0"/>
              <a:t>Calculating predictions from model output</a:t>
            </a:r>
          </a:p>
        </p:txBody>
      </p:sp>
      <p:sp>
        <p:nvSpPr>
          <p:cNvPr id="3" name="Content Placeholder 2">
            <a:extLst>
              <a:ext uri="{FF2B5EF4-FFF2-40B4-BE49-F238E27FC236}">
                <a16:creationId xmlns:a16="http://schemas.microsoft.com/office/drawing/2014/main" id="{143361EA-460C-DF54-C084-058FFCB0DAFA}"/>
              </a:ext>
            </a:extLst>
          </p:cNvPr>
          <p:cNvSpPr>
            <a:spLocks noGrp="1"/>
          </p:cNvSpPr>
          <p:nvPr>
            <p:ph idx="1"/>
          </p:nvPr>
        </p:nvSpPr>
        <p:spPr>
          <a:xfrm>
            <a:off x="436228" y="1825625"/>
            <a:ext cx="11467749" cy="4667250"/>
          </a:xfrm>
        </p:spPr>
        <p:txBody>
          <a:bodyPr>
            <a:normAutofit/>
          </a:bodyPr>
          <a:lstStyle/>
          <a:p>
            <a:r>
              <a:rPr lang="en-US" dirty="0"/>
              <a:t>We want to get predicted probabilities.</a:t>
            </a:r>
          </a:p>
          <a:p>
            <a:r>
              <a:rPr lang="en-US" dirty="0"/>
              <a:t>We multiply the coefficients by the patient values and sum the logits (patient values in </a:t>
            </a:r>
            <a:r>
              <a:rPr lang="en-US" dirty="0">
                <a:solidFill>
                  <a:srgbClr val="FF0000"/>
                </a:solidFill>
              </a:rPr>
              <a:t>red</a:t>
            </a:r>
            <a:r>
              <a:rPr lang="en-US" dirty="0"/>
              <a:t>).</a:t>
            </a:r>
          </a:p>
          <a:p>
            <a:r>
              <a:rPr lang="en-US" u="sng" dirty="0">
                <a:solidFill>
                  <a:srgbClr val="00B0F0"/>
                </a:solidFill>
              </a:rPr>
              <a:t>Adding logits: Intercept + Smoker + Male</a:t>
            </a:r>
          </a:p>
          <a:p>
            <a:r>
              <a:rPr lang="en-US" dirty="0"/>
              <a:t>Female Non-Smoker = -0.8421 + 1.4481*</a:t>
            </a:r>
            <a:r>
              <a:rPr lang="en-US" dirty="0">
                <a:solidFill>
                  <a:srgbClr val="FF0000"/>
                </a:solidFill>
              </a:rPr>
              <a:t>0</a:t>
            </a:r>
            <a:r>
              <a:rPr lang="en-US" dirty="0"/>
              <a:t> + -0.5781*</a:t>
            </a:r>
            <a:r>
              <a:rPr lang="en-US" dirty="0">
                <a:solidFill>
                  <a:srgbClr val="FF0000"/>
                </a:solidFill>
              </a:rPr>
              <a:t>0</a:t>
            </a:r>
            <a:r>
              <a:rPr lang="en-US" dirty="0"/>
              <a:t> = -0.84 = </a:t>
            </a:r>
            <a:r>
              <a:rPr lang="en-US" dirty="0">
                <a:solidFill>
                  <a:srgbClr val="00B050"/>
                </a:solidFill>
              </a:rPr>
              <a:t>0.30</a:t>
            </a:r>
            <a:r>
              <a:rPr lang="en-US" dirty="0"/>
              <a:t> </a:t>
            </a:r>
            <a:r>
              <a:rPr lang="en-US" dirty="0">
                <a:solidFill>
                  <a:srgbClr val="00B050"/>
                </a:solidFill>
              </a:rPr>
              <a:t>(Prob.)</a:t>
            </a:r>
            <a:endParaRPr lang="en-US" dirty="0"/>
          </a:p>
          <a:p>
            <a:r>
              <a:rPr lang="en-US" dirty="0"/>
              <a:t>Female Smoker = -0.8421 + 1.4481*</a:t>
            </a:r>
            <a:r>
              <a:rPr lang="en-US" dirty="0">
                <a:solidFill>
                  <a:srgbClr val="FF0000"/>
                </a:solidFill>
              </a:rPr>
              <a:t>1</a:t>
            </a:r>
            <a:r>
              <a:rPr lang="en-US" dirty="0"/>
              <a:t> + -0.5781*</a:t>
            </a:r>
            <a:r>
              <a:rPr lang="en-US" dirty="0">
                <a:solidFill>
                  <a:srgbClr val="FF0000"/>
                </a:solidFill>
              </a:rPr>
              <a:t>0</a:t>
            </a:r>
            <a:r>
              <a:rPr lang="en-US" dirty="0"/>
              <a:t> = 0.61 = </a:t>
            </a:r>
            <a:r>
              <a:rPr lang="en-US" dirty="0">
                <a:solidFill>
                  <a:srgbClr val="00B050"/>
                </a:solidFill>
              </a:rPr>
              <a:t>0.65</a:t>
            </a:r>
            <a:r>
              <a:rPr lang="en-US" dirty="0"/>
              <a:t> </a:t>
            </a:r>
            <a:r>
              <a:rPr lang="en-US" dirty="0">
                <a:solidFill>
                  <a:srgbClr val="00B050"/>
                </a:solidFill>
              </a:rPr>
              <a:t>(Prob.)</a:t>
            </a:r>
            <a:endParaRPr lang="en-US" dirty="0">
              <a:solidFill>
                <a:srgbClr val="FF0000"/>
              </a:solidFill>
            </a:endParaRPr>
          </a:p>
          <a:p>
            <a:r>
              <a:rPr lang="en-US" dirty="0"/>
              <a:t>Male Non-Smoker = -0.8421 + 1.4481*</a:t>
            </a:r>
            <a:r>
              <a:rPr lang="en-US" dirty="0">
                <a:solidFill>
                  <a:srgbClr val="FF0000"/>
                </a:solidFill>
              </a:rPr>
              <a:t>0</a:t>
            </a:r>
            <a:r>
              <a:rPr lang="en-US" dirty="0"/>
              <a:t> + -0.5781*</a:t>
            </a:r>
            <a:r>
              <a:rPr lang="en-US" dirty="0">
                <a:solidFill>
                  <a:srgbClr val="FF0000"/>
                </a:solidFill>
              </a:rPr>
              <a:t>1</a:t>
            </a:r>
            <a:r>
              <a:rPr lang="en-US" dirty="0"/>
              <a:t> = -1.42 = </a:t>
            </a:r>
            <a:r>
              <a:rPr lang="en-US" dirty="0">
                <a:solidFill>
                  <a:srgbClr val="00B050"/>
                </a:solidFill>
              </a:rPr>
              <a:t>0.19 (Prob.)</a:t>
            </a:r>
            <a:endParaRPr lang="en-US" dirty="0">
              <a:solidFill>
                <a:srgbClr val="FF0000"/>
              </a:solidFill>
            </a:endParaRPr>
          </a:p>
          <a:p>
            <a:r>
              <a:rPr lang="en-US" dirty="0"/>
              <a:t> Male Smoker = -0.8421 + 1.4481*</a:t>
            </a:r>
            <a:r>
              <a:rPr lang="en-US" dirty="0">
                <a:solidFill>
                  <a:srgbClr val="FF0000"/>
                </a:solidFill>
              </a:rPr>
              <a:t>1</a:t>
            </a:r>
            <a:r>
              <a:rPr lang="en-US" dirty="0"/>
              <a:t> + -0.5781*</a:t>
            </a:r>
            <a:r>
              <a:rPr lang="en-US" dirty="0">
                <a:solidFill>
                  <a:srgbClr val="FF0000"/>
                </a:solidFill>
              </a:rPr>
              <a:t>1</a:t>
            </a:r>
            <a:r>
              <a:rPr lang="en-US" dirty="0"/>
              <a:t> = 0.028 = </a:t>
            </a:r>
            <a:r>
              <a:rPr lang="en-US" dirty="0">
                <a:solidFill>
                  <a:srgbClr val="00B050"/>
                </a:solidFill>
              </a:rPr>
              <a:t>0.51 (Prob.)</a:t>
            </a:r>
          </a:p>
          <a:p>
            <a:r>
              <a:rPr lang="en-US" dirty="0"/>
              <a:t>The next slide shows how to get the probability values in green above.</a:t>
            </a:r>
          </a:p>
        </p:txBody>
      </p:sp>
      <p:sp>
        <p:nvSpPr>
          <p:cNvPr id="4" name="Slide Number Placeholder 3">
            <a:extLst>
              <a:ext uri="{FF2B5EF4-FFF2-40B4-BE49-F238E27FC236}">
                <a16:creationId xmlns:a16="http://schemas.microsoft.com/office/drawing/2014/main" id="{757B7852-5D54-A8FF-096B-AC7E9A2E71A4}"/>
              </a:ext>
            </a:extLst>
          </p:cNvPr>
          <p:cNvSpPr>
            <a:spLocks noGrp="1"/>
          </p:cNvSpPr>
          <p:nvPr>
            <p:ph type="sldNum" sz="quarter" idx="12"/>
          </p:nvPr>
        </p:nvSpPr>
        <p:spPr/>
        <p:txBody>
          <a:bodyPr/>
          <a:lstStyle/>
          <a:p>
            <a:fld id="{16D16E31-E128-4556-899B-701A42963F24}" type="slidenum">
              <a:rPr lang="en-US" smtClean="0"/>
              <a:t>45</a:t>
            </a:fld>
            <a:endParaRPr lang="en-US" dirty="0"/>
          </a:p>
        </p:txBody>
      </p:sp>
      <p:sp>
        <p:nvSpPr>
          <p:cNvPr id="5" name="TextBox 4">
            <a:extLst>
              <a:ext uri="{FF2B5EF4-FFF2-40B4-BE49-F238E27FC236}">
                <a16:creationId xmlns:a16="http://schemas.microsoft.com/office/drawing/2014/main" id="{3849BE81-E243-8D9A-EF94-5A5B88BBDC1E}"/>
              </a:ext>
            </a:extLst>
          </p:cNvPr>
          <p:cNvSpPr txBox="1"/>
          <p:nvPr/>
        </p:nvSpPr>
        <p:spPr>
          <a:xfrm>
            <a:off x="7373923" y="1536658"/>
            <a:ext cx="4118994" cy="646331"/>
          </a:xfrm>
          <a:prstGeom prst="rect">
            <a:avLst/>
          </a:prstGeom>
          <a:noFill/>
        </p:spPr>
        <p:txBody>
          <a:bodyPr wrap="square" rtlCol="0">
            <a:spAutoFit/>
          </a:bodyPr>
          <a:lstStyle/>
          <a:p>
            <a:r>
              <a:rPr lang="en-US" dirty="0">
                <a:highlight>
                  <a:srgbClr val="FFFF00"/>
                </a:highlight>
              </a:rPr>
              <a:t>Your software will produce the predictions for you but here is how it works.</a:t>
            </a:r>
          </a:p>
        </p:txBody>
      </p:sp>
    </p:spTree>
    <p:extLst>
      <p:ext uri="{BB962C8B-B14F-4D97-AF65-F5344CB8AC3E}">
        <p14:creationId xmlns:p14="http://schemas.microsoft.com/office/powerpoint/2010/main" val="1290205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4E84-E13C-DF4D-5F7B-C94F9CF10675}"/>
              </a:ext>
            </a:extLst>
          </p:cNvPr>
          <p:cNvSpPr>
            <a:spLocks noGrp="1"/>
          </p:cNvSpPr>
          <p:nvPr>
            <p:ph type="title"/>
          </p:nvPr>
        </p:nvSpPr>
        <p:spPr/>
        <p:txBody>
          <a:bodyPr>
            <a:normAutofit/>
          </a:bodyPr>
          <a:lstStyle/>
          <a:p>
            <a:r>
              <a:rPr lang="en-US" dirty="0"/>
              <a:t>Calculating probabilities from exponentiated logits</a:t>
            </a:r>
          </a:p>
        </p:txBody>
      </p:sp>
      <p:sp>
        <p:nvSpPr>
          <p:cNvPr id="3" name="Content Placeholder 2">
            <a:extLst>
              <a:ext uri="{FF2B5EF4-FFF2-40B4-BE49-F238E27FC236}">
                <a16:creationId xmlns:a16="http://schemas.microsoft.com/office/drawing/2014/main" id="{143361EA-460C-DF54-C084-058FFCB0DAFA}"/>
              </a:ext>
            </a:extLst>
          </p:cNvPr>
          <p:cNvSpPr>
            <a:spLocks noGrp="1"/>
          </p:cNvSpPr>
          <p:nvPr>
            <p:ph idx="1"/>
          </p:nvPr>
        </p:nvSpPr>
        <p:spPr>
          <a:xfrm>
            <a:off x="436228" y="1825625"/>
            <a:ext cx="11467749" cy="4667250"/>
          </a:xfrm>
        </p:spPr>
        <p:txBody>
          <a:bodyPr>
            <a:normAutofit/>
          </a:bodyPr>
          <a:lstStyle/>
          <a:p>
            <a:r>
              <a:rPr lang="en-US" dirty="0"/>
              <a:t>To calculate probabilities, we use exp(Logits) / (1 + exp(Logits)). </a:t>
            </a:r>
          </a:p>
          <a:p>
            <a:r>
              <a:rPr lang="en-US" dirty="0"/>
              <a:t>Female Non-Smoker = exp(-0.84) / (1 + exp(-0.84) ) = </a:t>
            </a:r>
            <a:r>
              <a:rPr lang="en-US" dirty="0">
                <a:solidFill>
                  <a:srgbClr val="00B050"/>
                </a:solidFill>
              </a:rPr>
              <a:t>0.30</a:t>
            </a:r>
            <a:r>
              <a:rPr lang="en-US" dirty="0"/>
              <a:t> </a:t>
            </a:r>
            <a:r>
              <a:rPr lang="en-US" dirty="0">
                <a:solidFill>
                  <a:srgbClr val="00B050"/>
                </a:solidFill>
              </a:rPr>
              <a:t>(Prob.)</a:t>
            </a:r>
            <a:endParaRPr lang="en-US" dirty="0"/>
          </a:p>
          <a:p>
            <a:r>
              <a:rPr lang="en-US" dirty="0"/>
              <a:t>Female Smoker = exp(0.61) / (1 + exp(0.61) ) = </a:t>
            </a:r>
            <a:r>
              <a:rPr lang="en-US" dirty="0">
                <a:solidFill>
                  <a:srgbClr val="00B050"/>
                </a:solidFill>
              </a:rPr>
              <a:t>0.65</a:t>
            </a:r>
            <a:r>
              <a:rPr lang="en-US" dirty="0"/>
              <a:t> </a:t>
            </a:r>
            <a:r>
              <a:rPr lang="en-US" dirty="0">
                <a:solidFill>
                  <a:srgbClr val="00B050"/>
                </a:solidFill>
              </a:rPr>
              <a:t>(Prob.)</a:t>
            </a:r>
            <a:endParaRPr lang="en-US" dirty="0">
              <a:solidFill>
                <a:srgbClr val="FF0000"/>
              </a:solidFill>
            </a:endParaRPr>
          </a:p>
          <a:p>
            <a:r>
              <a:rPr lang="en-US" dirty="0"/>
              <a:t>Male Non-Smoker = exp(-1.42) / (1 + exp(-1.42) ) = </a:t>
            </a:r>
            <a:r>
              <a:rPr lang="en-US" dirty="0">
                <a:solidFill>
                  <a:srgbClr val="00B050"/>
                </a:solidFill>
              </a:rPr>
              <a:t>0.19 (Prob.)</a:t>
            </a:r>
            <a:endParaRPr lang="en-US" dirty="0">
              <a:solidFill>
                <a:srgbClr val="FF0000"/>
              </a:solidFill>
            </a:endParaRPr>
          </a:p>
          <a:p>
            <a:r>
              <a:rPr lang="en-US" dirty="0"/>
              <a:t>Male Smoker = exp(0.028) / (1 + exp(0.028) ) = </a:t>
            </a:r>
            <a:r>
              <a:rPr lang="en-US" i="1" u="sng" dirty="0">
                <a:solidFill>
                  <a:srgbClr val="FF0000"/>
                </a:solidFill>
              </a:rPr>
              <a:t>1.03 / (1+ 1.03)</a:t>
            </a:r>
            <a:r>
              <a:rPr lang="en-US" dirty="0"/>
              <a:t> = </a:t>
            </a:r>
            <a:r>
              <a:rPr lang="en-US" dirty="0">
                <a:solidFill>
                  <a:srgbClr val="00B050"/>
                </a:solidFill>
              </a:rPr>
              <a:t>0.51 (Prob.)</a:t>
            </a:r>
          </a:p>
          <a:p>
            <a:r>
              <a:rPr lang="en-US" dirty="0"/>
              <a:t>Surprisingly, female smokers (few in 1950) had the highest risk (0.65) but it may be impacted by being exposed to 2</a:t>
            </a:r>
            <a:r>
              <a:rPr lang="en-US" baseline="30000" dirty="0"/>
              <a:t>nd</a:t>
            </a:r>
            <a:r>
              <a:rPr lang="en-US" dirty="0"/>
              <a:t> hand smoke by spouses. Both male and female smokers have “above average risk” (&gt;0.50). The lung cancer rate in the sample is 0.50. If it was 0.60, then they would be below average.</a:t>
            </a:r>
          </a:p>
          <a:p>
            <a:pPr marL="0" indent="0">
              <a:buNone/>
            </a:pPr>
            <a:endParaRPr lang="en-US" dirty="0"/>
          </a:p>
        </p:txBody>
      </p:sp>
      <p:sp>
        <p:nvSpPr>
          <p:cNvPr id="4" name="Slide Number Placeholder 3">
            <a:extLst>
              <a:ext uri="{FF2B5EF4-FFF2-40B4-BE49-F238E27FC236}">
                <a16:creationId xmlns:a16="http://schemas.microsoft.com/office/drawing/2014/main" id="{757B7852-5D54-A8FF-096B-AC7E9A2E71A4}"/>
              </a:ext>
            </a:extLst>
          </p:cNvPr>
          <p:cNvSpPr>
            <a:spLocks noGrp="1"/>
          </p:cNvSpPr>
          <p:nvPr>
            <p:ph type="sldNum" sz="quarter" idx="12"/>
          </p:nvPr>
        </p:nvSpPr>
        <p:spPr/>
        <p:txBody>
          <a:bodyPr/>
          <a:lstStyle/>
          <a:p>
            <a:fld id="{16D16E31-E128-4556-899B-701A42963F24}" type="slidenum">
              <a:rPr lang="en-US" smtClean="0"/>
              <a:t>46</a:t>
            </a:fld>
            <a:endParaRPr lang="en-US" dirty="0"/>
          </a:p>
        </p:txBody>
      </p:sp>
      <p:sp>
        <p:nvSpPr>
          <p:cNvPr id="5" name="TextBox 4">
            <a:extLst>
              <a:ext uri="{FF2B5EF4-FFF2-40B4-BE49-F238E27FC236}">
                <a16:creationId xmlns:a16="http://schemas.microsoft.com/office/drawing/2014/main" id="{B5107010-907B-0CFC-0C3F-B87150BF7DE9}"/>
              </a:ext>
            </a:extLst>
          </p:cNvPr>
          <p:cNvSpPr txBox="1"/>
          <p:nvPr/>
        </p:nvSpPr>
        <p:spPr>
          <a:xfrm>
            <a:off x="7449424" y="2224556"/>
            <a:ext cx="4118994" cy="646331"/>
          </a:xfrm>
          <a:prstGeom prst="rect">
            <a:avLst/>
          </a:prstGeom>
          <a:noFill/>
        </p:spPr>
        <p:txBody>
          <a:bodyPr wrap="square" rtlCol="0">
            <a:spAutoFit/>
          </a:bodyPr>
          <a:lstStyle/>
          <a:p>
            <a:r>
              <a:rPr lang="en-US" dirty="0">
                <a:highlight>
                  <a:srgbClr val="FFFF00"/>
                </a:highlight>
              </a:rPr>
              <a:t>We calculate odds ratios and then convert into probabilities.</a:t>
            </a:r>
          </a:p>
        </p:txBody>
      </p:sp>
    </p:spTree>
    <p:extLst>
      <p:ext uri="{BB962C8B-B14F-4D97-AF65-F5344CB8AC3E}">
        <p14:creationId xmlns:p14="http://schemas.microsoft.com/office/powerpoint/2010/main" val="3636777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AFDEF-AF9E-6D2B-6FCD-D064C67EA8FF}"/>
              </a:ext>
            </a:extLst>
          </p:cNvPr>
          <p:cNvSpPr>
            <a:spLocks noGrp="1"/>
          </p:cNvSpPr>
          <p:nvPr>
            <p:ph type="title"/>
          </p:nvPr>
        </p:nvSpPr>
        <p:spPr/>
        <p:txBody>
          <a:bodyPr/>
          <a:lstStyle/>
          <a:p>
            <a:r>
              <a:rPr lang="en-US" dirty="0"/>
              <a:t>Calculating contrasts in predicted values</a:t>
            </a:r>
          </a:p>
        </p:txBody>
      </p:sp>
      <p:sp>
        <p:nvSpPr>
          <p:cNvPr id="3" name="Content Placeholder 2">
            <a:extLst>
              <a:ext uri="{FF2B5EF4-FFF2-40B4-BE49-F238E27FC236}">
                <a16:creationId xmlns:a16="http://schemas.microsoft.com/office/drawing/2014/main" id="{4E3723A5-BD78-664F-CAEE-E27DD9F11435}"/>
              </a:ext>
            </a:extLst>
          </p:cNvPr>
          <p:cNvSpPr>
            <a:spLocks noGrp="1"/>
          </p:cNvSpPr>
          <p:nvPr>
            <p:ph idx="1"/>
          </p:nvPr>
        </p:nvSpPr>
        <p:spPr/>
        <p:txBody>
          <a:bodyPr/>
          <a:lstStyle/>
          <a:p>
            <a:r>
              <a:rPr lang="en-US" dirty="0"/>
              <a:t>We can calculate differences in predicted values (p1 –p2).</a:t>
            </a:r>
          </a:p>
          <a:p>
            <a:r>
              <a:rPr lang="en-US" dirty="0"/>
              <a:t>Alternatively, we can do “contrasts” in the RMS package that tests if the difference is significant.</a:t>
            </a:r>
          </a:p>
          <a:p>
            <a:r>
              <a:rPr lang="en-US" dirty="0"/>
              <a:t>For example, below we see the contrast between male smokers and female non-smokers. The contrast is a logit = 0.87 (0.028 - -0.84) and the p-value = 0.0015. </a:t>
            </a:r>
          </a:p>
          <a:p>
            <a:r>
              <a:rPr lang="en-US" dirty="0"/>
              <a:t>Therefore, we know that the difference is significant.</a:t>
            </a:r>
          </a:p>
          <a:p>
            <a:endParaRPr lang="en-US" dirty="0"/>
          </a:p>
        </p:txBody>
      </p:sp>
      <p:sp>
        <p:nvSpPr>
          <p:cNvPr id="4" name="Slide Number Placeholder 3">
            <a:extLst>
              <a:ext uri="{FF2B5EF4-FFF2-40B4-BE49-F238E27FC236}">
                <a16:creationId xmlns:a16="http://schemas.microsoft.com/office/drawing/2014/main" id="{36203711-23F6-07EC-A26A-47A0DCE430B1}"/>
              </a:ext>
            </a:extLst>
          </p:cNvPr>
          <p:cNvSpPr>
            <a:spLocks noGrp="1"/>
          </p:cNvSpPr>
          <p:nvPr>
            <p:ph type="sldNum" sz="quarter" idx="12"/>
          </p:nvPr>
        </p:nvSpPr>
        <p:spPr/>
        <p:txBody>
          <a:bodyPr/>
          <a:lstStyle/>
          <a:p>
            <a:fld id="{16D16E31-E128-4556-899B-701A42963F24}" type="slidenum">
              <a:rPr lang="en-US" smtClean="0"/>
              <a:t>47</a:t>
            </a:fld>
            <a:endParaRPr lang="en-US" dirty="0"/>
          </a:p>
        </p:txBody>
      </p:sp>
      <p:pic>
        <p:nvPicPr>
          <p:cNvPr id="8" name="Picture 7">
            <a:extLst>
              <a:ext uri="{FF2B5EF4-FFF2-40B4-BE49-F238E27FC236}">
                <a16:creationId xmlns:a16="http://schemas.microsoft.com/office/drawing/2014/main" id="{CDD9F3B7-DF80-4BEC-02EC-3BC4ADBFC17B}"/>
              </a:ext>
            </a:extLst>
          </p:cNvPr>
          <p:cNvPicPr>
            <a:picLocks noChangeAspect="1"/>
          </p:cNvPicPr>
          <p:nvPr/>
        </p:nvPicPr>
        <p:blipFill>
          <a:blip r:embed="rId2"/>
          <a:stretch>
            <a:fillRect/>
          </a:stretch>
        </p:blipFill>
        <p:spPr>
          <a:xfrm>
            <a:off x="1574144" y="4921703"/>
            <a:ext cx="9043712" cy="1731023"/>
          </a:xfrm>
          <a:prstGeom prst="rect">
            <a:avLst/>
          </a:prstGeom>
        </p:spPr>
      </p:pic>
      <p:sp>
        <p:nvSpPr>
          <p:cNvPr id="9" name="Rectangle 8">
            <a:extLst>
              <a:ext uri="{FF2B5EF4-FFF2-40B4-BE49-F238E27FC236}">
                <a16:creationId xmlns:a16="http://schemas.microsoft.com/office/drawing/2014/main" id="{9F2DEE1A-1257-9704-899C-7534D64BFDEE}"/>
              </a:ext>
            </a:extLst>
          </p:cNvPr>
          <p:cNvSpPr/>
          <p:nvPr/>
        </p:nvSpPr>
        <p:spPr>
          <a:xfrm>
            <a:off x="2141892" y="5374481"/>
            <a:ext cx="1534369" cy="412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DA1B3D7-5807-525B-0A79-98B4332EAA7D}"/>
              </a:ext>
            </a:extLst>
          </p:cNvPr>
          <p:cNvSpPr/>
          <p:nvPr/>
        </p:nvSpPr>
        <p:spPr>
          <a:xfrm>
            <a:off x="9349273" y="5431607"/>
            <a:ext cx="1268583" cy="355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372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9266-67DF-676C-989D-33AB4DFB88DA}"/>
              </a:ext>
            </a:extLst>
          </p:cNvPr>
          <p:cNvSpPr>
            <a:spLocks noGrp="1"/>
          </p:cNvSpPr>
          <p:nvPr>
            <p:ph type="title"/>
          </p:nvPr>
        </p:nvSpPr>
        <p:spPr/>
        <p:txBody>
          <a:bodyPr>
            <a:normAutofit/>
          </a:bodyPr>
          <a:lstStyle/>
          <a:p>
            <a:r>
              <a:rPr lang="en-US" dirty="0"/>
              <a:t>Examples of R and SAS commands to run a logistic regression model</a:t>
            </a:r>
          </a:p>
        </p:txBody>
      </p:sp>
      <p:sp>
        <p:nvSpPr>
          <p:cNvPr id="3" name="Content Placeholder 2">
            <a:extLst>
              <a:ext uri="{FF2B5EF4-FFF2-40B4-BE49-F238E27FC236}">
                <a16:creationId xmlns:a16="http://schemas.microsoft.com/office/drawing/2014/main" id="{D81309D0-F51A-B801-C1A5-A89C961DC5A5}"/>
              </a:ext>
            </a:extLst>
          </p:cNvPr>
          <p:cNvSpPr>
            <a:spLocks noGrp="1"/>
          </p:cNvSpPr>
          <p:nvPr>
            <p:ph idx="1"/>
          </p:nvPr>
        </p:nvSpPr>
        <p:spPr/>
        <p:txBody>
          <a:bodyPr>
            <a:normAutofit/>
          </a:bodyPr>
          <a:lstStyle/>
          <a:p>
            <a:r>
              <a:rPr lang="en-US" dirty="0">
                <a:solidFill>
                  <a:srgbClr val="FF0000"/>
                </a:solidFill>
              </a:rPr>
              <a:t>Standard R command:</a:t>
            </a:r>
          </a:p>
          <a:p>
            <a:pPr marL="0" indent="0">
              <a:buNone/>
            </a:pPr>
            <a:r>
              <a:rPr lang="en-US" dirty="0"/>
              <a:t>  glm(Lung.Cancer ~ Smoker + Male, data=dhlc, family = "binomial")</a:t>
            </a:r>
          </a:p>
          <a:p>
            <a:r>
              <a:rPr lang="en-US" dirty="0">
                <a:solidFill>
                  <a:srgbClr val="FF0000"/>
                </a:solidFill>
              </a:rPr>
              <a:t>RMS package for R</a:t>
            </a:r>
          </a:p>
          <a:p>
            <a:pPr marL="0" indent="0">
              <a:buNone/>
            </a:pPr>
            <a:r>
              <a:rPr lang="en-US" dirty="0"/>
              <a:t>  lrm(Lung.Cancer ~ Smoker + Male, data=dhlc, x=TRUE, y=TRUE)</a:t>
            </a:r>
          </a:p>
          <a:p>
            <a:r>
              <a:rPr lang="en-US" dirty="0">
                <a:solidFill>
                  <a:srgbClr val="00B0F0"/>
                </a:solidFill>
              </a:rPr>
              <a:t>SAS command</a:t>
            </a:r>
          </a:p>
          <a:p>
            <a:pPr marL="0" indent="0">
              <a:buNone/>
            </a:pPr>
            <a:r>
              <a:rPr lang="en-US" dirty="0"/>
              <a:t>proc logistic data = work.dhlc;</a:t>
            </a:r>
          </a:p>
          <a:p>
            <a:pPr marL="0" indent="0">
              <a:buNone/>
            </a:pPr>
            <a:r>
              <a:rPr lang="en-US" dirty="0"/>
              <a:t>  model LungCancer (event= '1')  = Smoker Male;</a:t>
            </a:r>
          </a:p>
          <a:p>
            <a:pPr marL="0" indent="0">
              <a:buNone/>
            </a:pPr>
            <a:r>
              <a:rPr lang="en-US" dirty="0"/>
              <a:t>  output out = lc1 p = prob xbeta = logit;</a:t>
            </a:r>
          </a:p>
          <a:p>
            <a:pPr marL="0" indent="0">
              <a:buNone/>
            </a:pPr>
            <a:r>
              <a:rPr lang="en-US" dirty="0"/>
              <a:t>run;</a:t>
            </a:r>
          </a:p>
          <a:p>
            <a:endParaRPr lang="en-US" dirty="0"/>
          </a:p>
        </p:txBody>
      </p:sp>
      <p:sp>
        <p:nvSpPr>
          <p:cNvPr id="4" name="Slide Number Placeholder 3">
            <a:extLst>
              <a:ext uri="{FF2B5EF4-FFF2-40B4-BE49-F238E27FC236}">
                <a16:creationId xmlns:a16="http://schemas.microsoft.com/office/drawing/2014/main" id="{489A403A-C235-D7C8-ABD1-8503FC34182E}"/>
              </a:ext>
            </a:extLst>
          </p:cNvPr>
          <p:cNvSpPr>
            <a:spLocks noGrp="1"/>
          </p:cNvSpPr>
          <p:nvPr>
            <p:ph type="sldNum" sz="quarter" idx="12"/>
          </p:nvPr>
        </p:nvSpPr>
        <p:spPr/>
        <p:txBody>
          <a:bodyPr/>
          <a:lstStyle/>
          <a:p>
            <a:fld id="{16D16E31-E128-4556-899B-701A42963F24}" type="slidenum">
              <a:rPr lang="en-US" smtClean="0"/>
              <a:t>48</a:t>
            </a:fld>
            <a:endParaRPr lang="en-US" dirty="0"/>
          </a:p>
        </p:txBody>
      </p:sp>
    </p:spTree>
    <p:extLst>
      <p:ext uri="{BB962C8B-B14F-4D97-AF65-F5344CB8AC3E}">
        <p14:creationId xmlns:p14="http://schemas.microsoft.com/office/powerpoint/2010/main" val="3452897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92F735-49DC-6181-C329-B30BD9E41876}"/>
              </a:ext>
            </a:extLst>
          </p:cNvPr>
          <p:cNvSpPr>
            <a:spLocks noGrp="1"/>
          </p:cNvSpPr>
          <p:nvPr>
            <p:ph type="sldNum" sz="quarter" idx="12"/>
          </p:nvPr>
        </p:nvSpPr>
        <p:spPr/>
        <p:txBody>
          <a:bodyPr/>
          <a:lstStyle/>
          <a:p>
            <a:fld id="{16D16E31-E128-4556-899B-701A42963F24}" type="slidenum">
              <a:rPr lang="en-US" smtClean="0"/>
              <a:t>49</a:t>
            </a:fld>
            <a:endParaRPr lang="en-US" dirty="0"/>
          </a:p>
        </p:txBody>
      </p:sp>
      <p:pic>
        <p:nvPicPr>
          <p:cNvPr id="3074" name="Picture 2" descr="Plot object">
            <a:extLst>
              <a:ext uri="{FF2B5EF4-FFF2-40B4-BE49-F238E27FC236}">
                <a16:creationId xmlns:a16="http://schemas.microsoft.com/office/drawing/2014/main" id="{0DCF827F-B453-EF3C-A552-573C64F1F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0"/>
            <a:ext cx="11256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4CC8B9-DA89-982A-2360-84E979088A88}"/>
              </a:ext>
            </a:extLst>
          </p:cNvPr>
          <p:cNvSpPr txBox="1"/>
          <p:nvPr/>
        </p:nvSpPr>
        <p:spPr>
          <a:xfrm>
            <a:off x="3866927" y="2150295"/>
            <a:ext cx="5681709" cy="646331"/>
          </a:xfrm>
          <a:prstGeom prst="rect">
            <a:avLst/>
          </a:prstGeom>
          <a:noFill/>
        </p:spPr>
        <p:txBody>
          <a:bodyPr wrap="square" rtlCol="0">
            <a:spAutoFit/>
          </a:bodyPr>
          <a:lstStyle/>
          <a:p>
            <a:r>
              <a:rPr lang="en-US" dirty="0">
                <a:highlight>
                  <a:srgbClr val="FFFF00"/>
                </a:highlight>
              </a:rPr>
              <a:t>Effects above 1 indicate an increase in the outcome.</a:t>
            </a:r>
          </a:p>
          <a:p>
            <a:r>
              <a:rPr lang="en-US" dirty="0">
                <a:highlight>
                  <a:srgbClr val="FFFF00"/>
                </a:highlight>
              </a:rPr>
              <a:t>Effects below 1 indicate a decrease in the outcome. </a:t>
            </a:r>
          </a:p>
        </p:txBody>
      </p:sp>
      <p:sp>
        <p:nvSpPr>
          <p:cNvPr id="5" name="TextBox 4">
            <a:extLst>
              <a:ext uri="{FF2B5EF4-FFF2-40B4-BE49-F238E27FC236}">
                <a16:creationId xmlns:a16="http://schemas.microsoft.com/office/drawing/2014/main" id="{0FA4F160-EA0D-0F86-C586-0F7045DCA74C}"/>
              </a:ext>
            </a:extLst>
          </p:cNvPr>
          <p:cNvSpPr txBox="1"/>
          <p:nvPr/>
        </p:nvSpPr>
        <p:spPr>
          <a:xfrm>
            <a:off x="3866927" y="3105834"/>
            <a:ext cx="5964970" cy="646331"/>
          </a:xfrm>
          <a:prstGeom prst="rect">
            <a:avLst/>
          </a:prstGeom>
          <a:noFill/>
        </p:spPr>
        <p:txBody>
          <a:bodyPr wrap="square" rtlCol="0">
            <a:spAutoFit/>
          </a:bodyPr>
          <a:lstStyle/>
          <a:p>
            <a:r>
              <a:rPr lang="en-US" dirty="0">
                <a:highlight>
                  <a:srgbClr val="FFFF00"/>
                </a:highlight>
              </a:rPr>
              <a:t> Effects are significant when the blue confidence interval bar excludes 1. The blue bars are 90/95/99 confidence intervals.</a:t>
            </a:r>
          </a:p>
        </p:txBody>
      </p:sp>
      <p:sp>
        <p:nvSpPr>
          <p:cNvPr id="6" name="TextBox 5">
            <a:extLst>
              <a:ext uri="{FF2B5EF4-FFF2-40B4-BE49-F238E27FC236}">
                <a16:creationId xmlns:a16="http://schemas.microsoft.com/office/drawing/2014/main" id="{0B15DFDF-9A27-277C-6FAF-D323D1BAD665}"/>
              </a:ext>
            </a:extLst>
          </p:cNvPr>
          <p:cNvSpPr txBox="1"/>
          <p:nvPr/>
        </p:nvSpPr>
        <p:spPr>
          <a:xfrm>
            <a:off x="3866926" y="4253323"/>
            <a:ext cx="5681709" cy="1477328"/>
          </a:xfrm>
          <a:prstGeom prst="rect">
            <a:avLst/>
          </a:prstGeom>
          <a:noFill/>
        </p:spPr>
        <p:txBody>
          <a:bodyPr wrap="square" rtlCol="0">
            <a:spAutoFit/>
          </a:bodyPr>
          <a:lstStyle/>
          <a:p>
            <a:r>
              <a:rPr lang="en-US" dirty="0">
                <a:highlight>
                  <a:srgbClr val="00FFFF"/>
                </a:highlight>
              </a:rPr>
              <a:t>These graphs make it easy to show that smoking greatly increases the odds of lung cancer. The blue bars of the 95% CIs show that the normal range goes from around 2.5 to 7.5 (i.e., in 95% of different samples, we are likely to see odds ratios within that range).</a:t>
            </a:r>
          </a:p>
        </p:txBody>
      </p:sp>
    </p:spTree>
    <p:extLst>
      <p:ext uri="{BB962C8B-B14F-4D97-AF65-F5344CB8AC3E}">
        <p14:creationId xmlns:p14="http://schemas.microsoft.com/office/powerpoint/2010/main" val="195953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0CB5-BF80-E3D5-7869-E49C454C19FB}"/>
              </a:ext>
            </a:extLst>
          </p:cNvPr>
          <p:cNvSpPr>
            <a:spLocks noGrp="1"/>
          </p:cNvSpPr>
          <p:nvPr>
            <p:ph type="title"/>
          </p:nvPr>
        </p:nvSpPr>
        <p:spPr>
          <a:xfrm>
            <a:off x="1097280" y="286603"/>
            <a:ext cx="10058400" cy="694909"/>
          </a:xfrm>
        </p:spPr>
        <p:txBody>
          <a:bodyPr>
            <a:normAutofit fontScale="90000"/>
          </a:bodyPr>
          <a:lstStyle/>
          <a:p>
            <a:r>
              <a:rPr lang="en-US" dirty="0"/>
              <a:t>Syllabus</a:t>
            </a:r>
          </a:p>
        </p:txBody>
      </p:sp>
      <p:sp>
        <p:nvSpPr>
          <p:cNvPr id="3" name="Content Placeholder 2">
            <a:extLst>
              <a:ext uri="{FF2B5EF4-FFF2-40B4-BE49-F238E27FC236}">
                <a16:creationId xmlns:a16="http://schemas.microsoft.com/office/drawing/2014/main" id="{02BDC3CB-864D-2EA9-1036-8F683A708D4F}"/>
              </a:ext>
            </a:extLst>
          </p:cNvPr>
          <p:cNvSpPr>
            <a:spLocks noGrp="1"/>
          </p:cNvSpPr>
          <p:nvPr>
            <p:ph idx="1"/>
          </p:nvPr>
        </p:nvSpPr>
        <p:spPr>
          <a:xfrm>
            <a:off x="421966" y="981512"/>
            <a:ext cx="11409027" cy="5478273"/>
          </a:xfrm>
        </p:spPr>
        <p:txBody>
          <a:bodyPr>
            <a:normAutofit/>
          </a:bodyPr>
          <a:lstStyle/>
          <a:p>
            <a:pPr marL="0" marR="0">
              <a:spcBef>
                <a:spcPts val="0"/>
              </a:spcBef>
              <a:spcAft>
                <a:spcPts val="0"/>
              </a:spcAft>
            </a:pPr>
            <a:r>
              <a:rPr lang="en-US" sz="1800" dirty="0">
                <a:solidFill>
                  <a:srgbClr val="00B0F0"/>
                </a:solidFill>
                <a:effectLst/>
                <a:latin typeface="Calibri" panose="020F0502020204030204" pitchFamily="34" charset="0"/>
                <a:ea typeface="Calibri" panose="020F0502020204030204" pitchFamily="34" charset="0"/>
              </a:rPr>
              <a:t>Session 1 (10/5 @ 2:00). Introduction to Logistic Regression [Slide 4]</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latin typeface="Calibri" panose="020F0502020204030204" pitchFamily="34" charset="0"/>
                <a:ea typeface="Calibri" panose="020F0502020204030204" pitchFamily="34" charset="0"/>
              </a:rPr>
              <a:t>Background: Logits, Odds Ratios, probabilities.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Hypothesis testing example: 1950 Doll &amp; Hill study on lung cancer and smoking. Aggregated data.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rgbClr val="00B0F0"/>
                </a:solidFill>
                <a:effectLst/>
                <a:latin typeface="Calibri" panose="020F0502020204030204" pitchFamily="34" charset="0"/>
                <a:ea typeface="Calibri" panose="020F0502020204030204" pitchFamily="34" charset="0"/>
              </a:rPr>
              <a:t>Session 2 (10/12 @ 2:00). Diagnostic (or Explanatory) models, missing data, nonlinearity, and interactions. </a:t>
            </a:r>
            <a:r>
              <a:rPr lang="en-US" sz="1800" dirty="0">
                <a:solidFill>
                  <a:srgbClr val="00B0F0"/>
                </a:solidFill>
              </a:rPr>
              <a:t>[Slide 57]</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Case study 1: Major coronary disease.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rgbClr val="00B0F0"/>
                </a:solidFill>
                <a:effectLst/>
                <a:latin typeface="Calibri" panose="020F0502020204030204" pitchFamily="34" charset="0"/>
                <a:ea typeface="Calibri" panose="020F0502020204030204" pitchFamily="34" charset="0"/>
              </a:rPr>
              <a:t>Session 3 (10/19 @ 2:00). Prognostic (or Predictive) models, data reduction, and validation. </a:t>
            </a:r>
            <a:r>
              <a:rPr lang="en-US" sz="1800" dirty="0">
                <a:solidFill>
                  <a:srgbClr val="00B0F0"/>
                </a:solidFill>
              </a:rPr>
              <a:t>Observed/Expected ratios and “Excess Deaths”. [Slide 73]</a:t>
            </a:r>
            <a:endParaRPr lang="en-US" sz="1800" dirty="0">
              <a:solidFill>
                <a:srgbClr val="00B0F0"/>
              </a:solidFill>
              <a:effectLst/>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Case Study 2: 30-day mortality after an acute myocardial infarction (i.e., heart attack).</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rgbClr val="00B0F0"/>
                </a:solidFill>
                <a:effectLst/>
                <a:latin typeface="Calibri" panose="020F0502020204030204" pitchFamily="34" charset="0"/>
                <a:ea typeface="Calibri" panose="020F0502020204030204" pitchFamily="34" charset="0"/>
              </a:rPr>
              <a:t>Session 4 (10/26 @ 2:00). Prognostic models. </a:t>
            </a:r>
            <a:r>
              <a:rPr lang="en-US" sz="1800" dirty="0">
                <a:solidFill>
                  <a:srgbClr val="00B0F0"/>
                </a:solidFill>
                <a:latin typeface="Calibri" panose="020F0502020204030204" pitchFamily="34" charset="0"/>
                <a:ea typeface="Calibri" panose="020F0502020204030204" pitchFamily="34" charset="0"/>
              </a:rPr>
              <a:t>Implementing a model, selecting thresholds, decision analysis. [Slide 93]</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Case Study 3: 30-day diabetes readmissions.</a:t>
            </a:r>
          </a:p>
          <a:p>
            <a:pPr marL="0" marR="0">
              <a:spcBef>
                <a:spcPts val="0"/>
              </a:spcBef>
              <a:spcAft>
                <a:spcPts val="0"/>
              </a:spcAft>
            </a:pPr>
            <a:endParaRPr lang="en-US" sz="1800" dirty="0">
              <a:latin typeface="Calibri" panose="020F0502020204030204" pitchFamily="34" charset="0"/>
              <a:ea typeface="Calibri" panose="020F0502020204030204" pitchFamily="34" charset="0"/>
            </a:endParaRPr>
          </a:p>
          <a:p>
            <a:pPr marL="0" marR="0">
              <a:spcBef>
                <a:spcPts val="0"/>
              </a:spcBef>
              <a:spcAft>
                <a:spcPts val="0"/>
              </a:spcAft>
            </a:pPr>
            <a:r>
              <a:rPr lang="en-US" sz="1800" dirty="0">
                <a:latin typeface="Calibri" panose="020F0502020204030204" pitchFamily="34" charset="0"/>
                <a:ea typeface="Calibri" panose="020F0502020204030204" pitchFamily="34" charset="0"/>
              </a:rPr>
              <a:t>R: A file is provided that runs the models and creates some of the graphs, similar to what is found in this power point. Data is provided.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SAS: A SAS Regression program file is included on the final models and required data recoding. </a:t>
            </a:r>
            <a:r>
              <a:rPr lang="en-US" sz="1800" dirty="0">
                <a:latin typeface="Calibri" panose="020F0502020204030204" pitchFamily="34" charset="0"/>
                <a:ea typeface="Calibri" panose="020F0502020204030204" pitchFamily="34" charset="0"/>
              </a:rPr>
              <a:t>Data is provided.</a:t>
            </a:r>
          </a:p>
          <a:p>
            <a:pPr marL="0" marR="0">
              <a:spcBef>
                <a:spcPts val="0"/>
              </a:spcBef>
              <a:spcAft>
                <a:spcPts val="0"/>
              </a:spcAft>
            </a:pPr>
            <a:endParaRPr lang="en-US" sz="1800" dirty="0">
              <a:latin typeface="Calibri" panose="020F0502020204030204" pitchFamily="34" charset="0"/>
              <a:ea typeface="Calibri" panose="020F0502020204030204" pitchFamily="34" charset="0"/>
            </a:endParaRPr>
          </a:p>
          <a:p>
            <a:pPr marL="0" marR="0">
              <a:spcBef>
                <a:spcPts val="0"/>
              </a:spcBef>
              <a:spcAft>
                <a:spcPts val="0"/>
              </a:spcAft>
            </a:pPr>
            <a:r>
              <a:rPr lang="en-US" sz="1800" dirty="0">
                <a:latin typeface="Calibri" panose="020F0502020204030204" pitchFamily="34" charset="0"/>
                <a:ea typeface="Calibri" panose="020F0502020204030204" pitchFamily="34" charset="0"/>
              </a:rPr>
              <a:t>If you would like to use my Shiny </a:t>
            </a:r>
            <a:r>
              <a:rPr lang="en-US" sz="1800" dirty="0">
                <a:effectLst/>
                <a:latin typeface="Calibri" panose="020F0502020204030204" pitchFamily="34" charset="0"/>
                <a:ea typeface="Calibri" panose="020F0502020204030204" pitchFamily="34" charset="0"/>
              </a:rPr>
              <a:t>App, files found at:</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hlinkClick r:id="rId2"/>
              </a:rPr>
              <a:t>https://github.com/szuniga07/rms</a:t>
            </a:r>
            <a:r>
              <a:rPr lang="en-US" sz="1800" dirty="0">
                <a:effectLst/>
                <a:latin typeface="Calibri" panose="020F0502020204030204" pitchFamily="34" charset="0"/>
                <a:ea typeface="Calibri" panose="020F0502020204030204" pitchFamily="34" charset="0"/>
              </a:rPr>
              <a:t>   </a:t>
            </a:r>
          </a:p>
        </p:txBody>
      </p:sp>
      <p:sp>
        <p:nvSpPr>
          <p:cNvPr id="4" name="Slide Number Placeholder 3">
            <a:extLst>
              <a:ext uri="{FF2B5EF4-FFF2-40B4-BE49-F238E27FC236}">
                <a16:creationId xmlns:a16="http://schemas.microsoft.com/office/drawing/2014/main" id="{D161EB49-E44F-0E5B-EAF8-DD310D3A52E6}"/>
              </a:ext>
            </a:extLst>
          </p:cNvPr>
          <p:cNvSpPr>
            <a:spLocks noGrp="1"/>
          </p:cNvSpPr>
          <p:nvPr>
            <p:ph type="sldNum" sz="quarter" idx="12"/>
          </p:nvPr>
        </p:nvSpPr>
        <p:spPr/>
        <p:txBody>
          <a:bodyPr/>
          <a:lstStyle/>
          <a:p>
            <a:fld id="{16D16E31-E128-4556-899B-701A42963F24}" type="slidenum">
              <a:rPr lang="en-US" smtClean="0"/>
              <a:t>5</a:t>
            </a:fld>
            <a:endParaRPr lang="en-US" dirty="0"/>
          </a:p>
        </p:txBody>
      </p:sp>
      <p:sp>
        <p:nvSpPr>
          <p:cNvPr id="11" name="TextBox 10">
            <a:extLst>
              <a:ext uri="{FF2B5EF4-FFF2-40B4-BE49-F238E27FC236}">
                <a16:creationId xmlns:a16="http://schemas.microsoft.com/office/drawing/2014/main" id="{CF09737C-93ED-B69C-6BFA-01BB9417FECB}"/>
              </a:ext>
            </a:extLst>
          </p:cNvPr>
          <p:cNvSpPr txBox="1"/>
          <p:nvPr/>
        </p:nvSpPr>
        <p:spPr>
          <a:xfrm>
            <a:off x="8181116" y="517743"/>
            <a:ext cx="3814367" cy="646331"/>
          </a:xfrm>
          <a:prstGeom prst="rect">
            <a:avLst/>
          </a:prstGeom>
          <a:noFill/>
        </p:spPr>
        <p:txBody>
          <a:bodyPr wrap="square" rtlCol="0">
            <a:spAutoFit/>
          </a:bodyPr>
          <a:lstStyle/>
          <a:p>
            <a:r>
              <a:rPr lang="en-US" dirty="0">
                <a:highlight>
                  <a:srgbClr val="FFFF00"/>
                </a:highlight>
              </a:rPr>
              <a:t>To use R data, you’ll need to install R (and R Studio to use the shiny app)</a:t>
            </a:r>
          </a:p>
        </p:txBody>
      </p:sp>
      <p:pic>
        <p:nvPicPr>
          <p:cNvPr id="6" name="Picture 5">
            <a:extLst>
              <a:ext uri="{FF2B5EF4-FFF2-40B4-BE49-F238E27FC236}">
                <a16:creationId xmlns:a16="http://schemas.microsoft.com/office/drawing/2014/main" id="{85048B51-9271-9330-3624-243DB91F6A06}"/>
              </a:ext>
            </a:extLst>
          </p:cNvPr>
          <p:cNvPicPr>
            <a:picLocks noChangeAspect="1"/>
          </p:cNvPicPr>
          <p:nvPr/>
        </p:nvPicPr>
        <p:blipFill>
          <a:blip r:embed="rId3"/>
          <a:stretch>
            <a:fillRect/>
          </a:stretch>
        </p:blipFill>
        <p:spPr>
          <a:xfrm>
            <a:off x="9851209" y="4815281"/>
            <a:ext cx="1113686" cy="2042719"/>
          </a:xfrm>
          <a:prstGeom prst="rect">
            <a:avLst/>
          </a:prstGeom>
        </p:spPr>
      </p:pic>
      <p:sp>
        <p:nvSpPr>
          <p:cNvPr id="7" name="TextBox 6">
            <a:extLst>
              <a:ext uri="{FF2B5EF4-FFF2-40B4-BE49-F238E27FC236}">
                <a16:creationId xmlns:a16="http://schemas.microsoft.com/office/drawing/2014/main" id="{D3C64C31-5CD9-3D3F-2AF2-324FA99840BF}"/>
              </a:ext>
            </a:extLst>
          </p:cNvPr>
          <p:cNvSpPr txBox="1"/>
          <p:nvPr/>
        </p:nvSpPr>
        <p:spPr>
          <a:xfrm>
            <a:off x="11037396" y="4915747"/>
            <a:ext cx="1294168" cy="369332"/>
          </a:xfrm>
          <a:prstGeom prst="rect">
            <a:avLst/>
          </a:prstGeom>
          <a:noFill/>
        </p:spPr>
        <p:txBody>
          <a:bodyPr wrap="square" rtlCol="0">
            <a:spAutoFit/>
          </a:bodyPr>
          <a:lstStyle/>
          <a:p>
            <a:r>
              <a:rPr lang="en-US" dirty="0">
                <a:highlight>
                  <a:srgbClr val="FFFF00"/>
                </a:highlight>
              </a:rPr>
              <a:t>Shiny App</a:t>
            </a:r>
          </a:p>
        </p:txBody>
      </p:sp>
      <p:cxnSp>
        <p:nvCxnSpPr>
          <p:cNvPr id="12" name="Straight Arrow Connector 11">
            <a:extLst>
              <a:ext uri="{FF2B5EF4-FFF2-40B4-BE49-F238E27FC236}">
                <a16:creationId xmlns:a16="http://schemas.microsoft.com/office/drawing/2014/main" id="{0B486C42-4E41-3CCA-830E-685009E7F714}"/>
              </a:ext>
            </a:extLst>
          </p:cNvPr>
          <p:cNvCxnSpPr/>
          <p:nvPr/>
        </p:nvCxnSpPr>
        <p:spPr>
          <a:xfrm flipH="1">
            <a:off x="11037396" y="5331103"/>
            <a:ext cx="439223" cy="415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560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lot object">
            <a:extLst>
              <a:ext uri="{FF2B5EF4-FFF2-40B4-BE49-F238E27FC236}">
                <a16:creationId xmlns:a16="http://schemas.microsoft.com/office/drawing/2014/main" id="{657E55B6-8E08-BA2E-9033-8F14BE064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0"/>
            <a:ext cx="964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39590B-66D4-8FC1-CBBA-A33A83D5DAED}"/>
              </a:ext>
            </a:extLst>
          </p:cNvPr>
          <p:cNvSpPr>
            <a:spLocks noGrp="1"/>
          </p:cNvSpPr>
          <p:nvPr>
            <p:ph type="sldNum" sz="quarter" idx="12"/>
          </p:nvPr>
        </p:nvSpPr>
        <p:spPr/>
        <p:txBody>
          <a:bodyPr/>
          <a:lstStyle/>
          <a:p>
            <a:fld id="{16D16E31-E128-4556-899B-701A42963F24}" type="slidenum">
              <a:rPr lang="en-US" smtClean="0"/>
              <a:t>50</a:t>
            </a:fld>
            <a:endParaRPr lang="en-US" dirty="0"/>
          </a:p>
        </p:txBody>
      </p:sp>
      <p:sp>
        <p:nvSpPr>
          <p:cNvPr id="3" name="TextBox 2">
            <a:extLst>
              <a:ext uri="{FF2B5EF4-FFF2-40B4-BE49-F238E27FC236}">
                <a16:creationId xmlns:a16="http://schemas.microsoft.com/office/drawing/2014/main" id="{79E982B1-3173-972A-83A3-3CD4C355B16A}"/>
              </a:ext>
            </a:extLst>
          </p:cNvPr>
          <p:cNvSpPr txBox="1"/>
          <p:nvPr/>
        </p:nvSpPr>
        <p:spPr>
          <a:xfrm>
            <a:off x="3255145" y="917113"/>
            <a:ext cx="5681709" cy="923330"/>
          </a:xfrm>
          <a:prstGeom prst="rect">
            <a:avLst/>
          </a:prstGeom>
          <a:noFill/>
        </p:spPr>
        <p:txBody>
          <a:bodyPr wrap="square" rtlCol="0">
            <a:spAutoFit/>
          </a:bodyPr>
          <a:lstStyle/>
          <a:p>
            <a:r>
              <a:rPr lang="en-US" dirty="0">
                <a:highlight>
                  <a:srgbClr val="FFFF00"/>
                </a:highlight>
              </a:rPr>
              <a:t>This is a variable importance plot that comes out of R. The p-values on the far right are from the output. The values to the left of it are the X2 (chi-square). </a:t>
            </a:r>
          </a:p>
        </p:txBody>
      </p:sp>
      <p:sp>
        <p:nvSpPr>
          <p:cNvPr id="4" name="TextBox 3">
            <a:extLst>
              <a:ext uri="{FF2B5EF4-FFF2-40B4-BE49-F238E27FC236}">
                <a16:creationId xmlns:a16="http://schemas.microsoft.com/office/drawing/2014/main" id="{7E99D774-A088-23A7-6659-79B0F7E5D129}"/>
              </a:ext>
            </a:extLst>
          </p:cNvPr>
          <p:cNvSpPr txBox="1"/>
          <p:nvPr/>
        </p:nvSpPr>
        <p:spPr>
          <a:xfrm>
            <a:off x="2916789" y="2773415"/>
            <a:ext cx="6484690" cy="1754326"/>
          </a:xfrm>
          <a:prstGeom prst="rect">
            <a:avLst/>
          </a:prstGeom>
          <a:noFill/>
        </p:spPr>
        <p:txBody>
          <a:bodyPr wrap="square" rtlCol="0">
            <a:spAutoFit/>
          </a:bodyPr>
          <a:lstStyle/>
          <a:p>
            <a:r>
              <a:rPr lang="en-US" dirty="0">
                <a:highlight>
                  <a:srgbClr val="00FFFF"/>
                </a:highlight>
              </a:rPr>
              <a:t>The most important predictors of Y have dots furthest to the right. These give you the biggest bang for the buck.</a:t>
            </a:r>
          </a:p>
          <a:p>
            <a:endParaRPr lang="en-US" dirty="0">
              <a:highlight>
                <a:srgbClr val="00FFFF"/>
              </a:highlight>
            </a:endParaRPr>
          </a:p>
          <a:p>
            <a:r>
              <a:rPr lang="en-US" dirty="0">
                <a:highlight>
                  <a:srgbClr val="00FFFF"/>
                </a:highlight>
              </a:rPr>
              <a:t>“Most important” means that the predictor has the most impact on the outcome. If you improve this variable, you’ll see more improvement in the outcome than from the other predictors.</a:t>
            </a:r>
          </a:p>
        </p:txBody>
      </p:sp>
      <p:sp>
        <p:nvSpPr>
          <p:cNvPr id="5" name="Oval 4">
            <a:extLst>
              <a:ext uri="{FF2B5EF4-FFF2-40B4-BE49-F238E27FC236}">
                <a16:creationId xmlns:a16="http://schemas.microsoft.com/office/drawing/2014/main" id="{A8704158-AD91-E12A-15C4-FCFEE329DF0C}"/>
              </a:ext>
            </a:extLst>
          </p:cNvPr>
          <p:cNvSpPr/>
          <p:nvPr/>
        </p:nvSpPr>
        <p:spPr>
          <a:xfrm>
            <a:off x="2379527" y="1909405"/>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DFF03EC-EF5D-D660-B020-F9ACD775DD17}"/>
              </a:ext>
            </a:extLst>
          </p:cNvPr>
          <p:cNvSpPr/>
          <p:nvPr/>
        </p:nvSpPr>
        <p:spPr>
          <a:xfrm>
            <a:off x="9275278" y="4518381"/>
            <a:ext cx="252403" cy="2479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D10B2FB-D918-49C3-693D-13C013EED89E}"/>
              </a:ext>
            </a:extLst>
          </p:cNvPr>
          <p:cNvSpPr txBox="1"/>
          <p:nvPr/>
        </p:nvSpPr>
        <p:spPr>
          <a:xfrm>
            <a:off x="3255145" y="1960927"/>
            <a:ext cx="5872077" cy="369332"/>
          </a:xfrm>
          <a:prstGeom prst="rect">
            <a:avLst/>
          </a:prstGeom>
          <a:noFill/>
        </p:spPr>
        <p:txBody>
          <a:bodyPr wrap="square" rtlCol="0">
            <a:spAutoFit/>
          </a:bodyPr>
          <a:lstStyle/>
          <a:p>
            <a:r>
              <a:rPr lang="en-US" dirty="0">
                <a:highlight>
                  <a:srgbClr val="FFFF00"/>
                </a:highlight>
              </a:rPr>
              <a:t>Roughly, the more important predictors have the higher X2. </a:t>
            </a:r>
          </a:p>
        </p:txBody>
      </p:sp>
    </p:spTree>
    <p:extLst>
      <p:ext uri="{BB962C8B-B14F-4D97-AF65-F5344CB8AC3E}">
        <p14:creationId xmlns:p14="http://schemas.microsoft.com/office/powerpoint/2010/main" val="1324215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56E77E-DF9D-22FD-0AB0-5277C0319EA1}"/>
              </a:ext>
            </a:extLst>
          </p:cNvPr>
          <p:cNvSpPr>
            <a:spLocks noGrp="1"/>
          </p:cNvSpPr>
          <p:nvPr>
            <p:ph type="sldNum" sz="quarter" idx="12"/>
          </p:nvPr>
        </p:nvSpPr>
        <p:spPr/>
        <p:txBody>
          <a:bodyPr/>
          <a:lstStyle/>
          <a:p>
            <a:fld id="{16D16E31-E128-4556-899B-701A42963F24}" type="slidenum">
              <a:rPr lang="en-US" smtClean="0"/>
              <a:t>51</a:t>
            </a:fld>
            <a:endParaRPr lang="en-US" dirty="0"/>
          </a:p>
        </p:txBody>
      </p:sp>
      <p:pic>
        <p:nvPicPr>
          <p:cNvPr id="2050" name="Picture 2" descr="Plot object">
            <a:extLst>
              <a:ext uri="{FF2B5EF4-FFF2-40B4-BE49-F238E27FC236}">
                <a16:creationId xmlns:a16="http://schemas.microsoft.com/office/drawing/2014/main" id="{AC633908-AE56-2659-4B21-26241AAA8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0"/>
            <a:ext cx="11256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BF725C-6638-6212-0621-95A8AEEE68BC}"/>
              </a:ext>
            </a:extLst>
          </p:cNvPr>
          <p:cNvSpPr txBox="1"/>
          <p:nvPr/>
        </p:nvSpPr>
        <p:spPr>
          <a:xfrm>
            <a:off x="6198886" y="388607"/>
            <a:ext cx="5681709" cy="646331"/>
          </a:xfrm>
          <a:prstGeom prst="rect">
            <a:avLst/>
          </a:prstGeom>
          <a:noFill/>
        </p:spPr>
        <p:txBody>
          <a:bodyPr wrap="square" rtlCol="0">
            <a:spAutoFit/>
          </a:bodyPr>
          <a:lstStyle/>
          <a:p>
            <a:r>
              <a:rPr lang="en-US" u="sng" dirty="0"/>
              <a:t>Partial prediction plots</a:t>
            </a:r>
            <a:r>
              <a:rPr lang="en-US" dirty="0"/>
              <a:t>. This graphs the effect of each predictor while controlling for the other predictor</a:t>
            </a:r>
          </a:p>
        </p:txBody>
      </p:sp>
      <p:sp>
        <p:nvSpPr>
          <p:cNvPr id="5" name="TextBox 4">
            <a:extLst>
              <a:ext uri="{FF2B5EF4-FFF2-40B4-BE49-F238E27FC236}">
                <a16:creationId xmlns:a16="http://schemas.microsoft.com/office/drawing/2014/main" id="{1ED49B50-098F-661F-24A4-F159B30E151B}"/>
              </a:ext>
            </a:extLst>
          </p:cNvPr>
          <p:cNvSpPr txBox="1"/>
          <p:nvPr/>
        </p:nvSpPr>
        <p:spPr>
          <a:xfrm>
            <a:off x="7804858" y="3707644"/>
            <a:ext cx="3297272" cy="1200329"/>
          </a:xfrm>
          <a:prstGeom prst="rect">
            <a:avLst/>
          </a:prstGeom>
          <a:noFill/>
        </p:spPr>
        <p:txBody>
          <a:bodyPr wrap="square" rtlCol="0">
            <a:spAutoFit/>
          </a:bodyPr>
          <a:lstStyle/>
          <a:p>
            <a:r>
              <a:rPr lang="en-US" dirty="0">
                <a:highlight>
                  <a:srgbClr val="00FFFF"/>
                </a:highlight>
              </a:rPr>
              <a:t>These values are on the logit scale. Yhat = mean, “lower” and “upper” are where the blue bars end (normal range). </a:t>
            </a:r>
          </a:p>
        </p:txBody>
      </p:sp>
      <p:sp>
        <p:nvSpPr>
          <p:cNvPr id="7" name="TextBox 6">
            <a:extLst>
              <a:ext uri="{FF2B5EF4-FFF2-40B4-BE49-F238E27FC236}">
                <a16:creationId xmlns:a16="http://schemas.microsoft.com/office/drawing/2014/main" id="{1B76858A-7CC2-2FC2-39F6-E32D5FC5E165}"/>
              </a:ext>
            </a:extLst>
          </p:cNvPr>
          <p:cNvSpPr txBox="1"/>
          <p:nvPr/>
        </p:nvSpPr>
        <p:spPr>
          <a:xfrm>
            <a:off x="1091171" y="1163566"/>
            <a:ext cx="9336343" cy="1692771"/>
          </a:xfrm>
          <a:prstGeom prst="rect">
            <a:avLst/>
          </a:prstGeom>
          <a:noFill/>
        </p:spPr>
        <p:txBody>
          <a:bodyPr wrap="square" rtlCol="0">
            <a:spAutoFit/>
          </a:bodyPr>
          <a:lstStyle/>
          <a:p>
            <a:r>
              <a:rPr lang="en-US" dirty="0">
                <a:highlight>
                  <a:srgbClr val="FFFF00"/>
                </a:highlight>
              </a:rPr>
              <a:t>“The effect size while holding other predictors constant” or “controlling for other predictors” means we use the average for each predictor to calculate other predictor effects. For example, the partial prediction of lung cancer for Male = 1 and 0 uses the same other predictor values in the formula. Here we hold “Smoker” constant at 0 and use different values for “Male”:</a:t>
            </a:r>
          </a:p>
          <a:p>
            <a:r>
              <a:rPr lang="en-US" sz="1600" dirty="0">
                <a:highlight>
                  <a:srgbClr val="FFFF00"/>
                </a:highlight>
              </a:rPr>
              <a:t>-0.84 + (1.45*Smoker= 0) + (-0.59*Male= </a:t>
            </a:r>
            <a:r>
              <a:rPr lang="en-US" sz="1600" dirty="0">
                <a:solidFill>
                  <a:srgbClr val="FF0000"/>
                </a:solidFill>
                <a:highlight>
                  <a:srgbClr val="FFFF00"/>
                </a:highlight>
              </a:rPr>
              <a:t>0</a:t>
            </a:r>
            <a:r>
              <a:rPr lang="en-US" sz="1600" dirty="0">
                <a:highlight>
                  <a:srgbClr val="FFFF00"/>
                </a:highlight>
              </a:rPr>
              <a:t>) = -0.84</a:t>
            </a:r>
          </a:p>
          <a:p>
            <a:r>
              <a:rPr lang="en-US" sz="1600" dirty="0">
                <a:highlight>
                  <a:srgbClr val="FFFF00"/>
                </a:highlight>
              </a:rPr>
              <a:t>-0.84 + (1.45*Smoker= 0) + (-0.59*Male= </a:t>
            </a:r>
            <a:r>
              <a:rPr lang="en-US" sz="1600" dirty="0">
                <a:solidFill>
                  <a:srgbClr val="FF0000"/>
                </a:solidFill>
                <a:highlight>
                  <a:srgbClr val="FFFF00"/>
                </a:highlight>
              </a:rPr>
              <a:t>1</a:t>
            </a:r>
            <a:r>
              <a:rPr lang="en-US" sz="1600" dirty="0">
                <a:highlight>
                  <a:srgbClr val="FFFF00"/>
                </a:highlight>
              </a:rPr>
              <a:t>) = -1.43</a:t>
            </a:r>
          </a:p>
        </p:txBody>
      </p:sp>
    </p:spTree>
    <p:extLst>
      <p:ext uri="{BB962C8B-B14F-4D97-AF65-F5344CB8AC3E}">
        <p14:creationId xmlns:p14="http://schemas.microsoft.com/office/powerpoint/2010/main" val="813381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C4DA8F-8911-1984-964A-21223A46B4F1}"/>
              </a:ext>
            </a:extLst>
          </p:cNvPr>
          <p:cNvSpPr>
            <a:spLocks noGrp="1"/>
          </p:cNvSpPr>
          <p:nvPr>
            <p:ph type="sldNum" sz="quarter" idx="12"/>
          </p:nvPr>
        </p:nvSpPr>
        <p:spPr/>
        <p:txBody>
          <a:bodyPr/>
          <a:lstStyle/>
          <a:p>
            <a:fld id="{16D16E31-E128-4556-899B-701A42963F24}" type="slidenum">
              <a:rPr lang="en-US" smtClean="0"/>
              <a:t>52</a:t>
            </a:fld>
            <a:endParaRPr lang="en-US" dirty="0"/>
          </a:p>
        </p:txBody>
      </p:sp>
      <p:pic>
        <p:nvPicPr>
          <p:cNvPr id="1026" name="Picture 2" descr="Plot object">
            <a:extLst>
              <a:ext uri="{FF2B5EF4-FFF2-40B4-BE49-F238E27FC236}">
                <a16:creationId xmlns:a16="http://schemas.microsoft.com/office/drawing/2014/main" id="{1EBB63F7-440A-3C20-76B8-684D17384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0"/>
            <a:ext cx="11256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1BA43A-E003-2E8E-05AD-74DFEA6D6541}"/>
              </a:ext>
            </a:extLst>
          </p:cNvPr>
          <p:cNvSpPr txBox="1"/>
          <p:nvPr/>
        </p:nvSpPr>
        <p:spPr>
          <a:xfrm>
            <a:off x="3808204" y="2083183"/>
            <a:ext cx="5681709" cy="646331"/>
          </a:xfrm>
          <a:prstGeom prst="rect">
            <a:avLst/>
          </a:prstGeom>
          <a:noFill/>
        </p:spPr>
        <p:txBody>
          <a:bodyPr wrap="square" rtlCol="0">
            <a:spAutoFit/>
          </a:bodyPr>
          <a:lstStyle/>
          <a:p>
            <a:r>
              <a:rPr lang="en-US" dirty="0">
                <a:highlight>
                  <a:srgbClr val="FFFF00"/>
                </a:highlight>
              </a:rPr>
              <a:t>We can do the same type of partial prediction plots but using probabilities (proportions) on the Y scale.</a:t>
            </a:r>
          </a:p>
        </p:txBody>
      </p:sp>
      <p:cxnSp>
        <p:nvCxnSpPr>
          <p:cNvPr id="5" name="Straight Arrow Connector 4">
            <a:extLst>
              <a:ext uri="{FF2B5EF4-FFF2-40B4-BE49-F238E27FC236}">
                <a16:creationId xmlns:a16="http://schemas.microsoft.com/office/drawing/2014/main" id="{CBF1FD82-CDC7-3ACA-FC14-8A921A384547}"/>
              </a:ext>
            </a:extLst>
          </p:cNvPr>
          <p:cNvCxnSpPr>
            <a:cxnSpLocks/>
          </p:cNvCxnSpPr>
          <p:nvPr/>
        </p:nvCxnSpPr>
        <p:spPr>
          <a:xfrm flipH="1" flipV="1">
            <a:off x="1182848" y="2155971"/>
            <a:ext cx="2751588" cy="57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997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85F7-12A6-1243-8BE8-813053DE0CC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18D968E-C9E6-D707-D449-3EC852AA7B57}"/>
              </a:ext>
            </a:extLst>
          </p:cNvPr>
          <p:cNvSpPr>
            <a:spLocks noGrp="1"/>
          </p:cNvSpPr>
          <p:nvPr>
            <p:ph idx="1"/>
          </p:nvPr>
        </p:nvSpPr>
        <p:spPr>
          <a:xfrm>
            <a:off x="838200" y="1825625"/>
            <a:ext cx="10515600" cy="4799110"/>
          </a:xfrm>
        </p:spPr>
        <p:txBody>
          <a:bodyPr/>
          <a:lstStyle/>
          <a:p>
            <a:r>
              <a:rPr lang="en-US" dirty="0"/>
              <a:t>Doll &amp; Hill’s Table IV shows a link between smoking and lung cancer.</a:t>
            </a:r>
          </a:p>
          <a:p>
            <a:r>
              <a:rPr lang="en-US" dirty="0"/>
              <a:t>The study design was carefully created and assessed. The authors clearly explained concerns of bias and sampling (e.g., interviewers and light smoking).</a:t>
            </a:r>
          </a:p>
          <a:p>
            <a:r>
              <a:rPr lang="en-US" dirty="0"/>
              <a:t>Results show a strong link between smoking and increased rates of lung cancer after ruling out other influences.</a:t>
            </a:r>
          </a:p>
          <a:p>
            <a:endParaRPr lang="en-US" dirty="0"/>
          </a:p>
          <a:p>
            <a:endParaRPr lang="en-US" dirty="0"/>
          </a:p>
        </p:txBody>
      </p:sp>
      <p:sp>
        <p:nvSpPr>
          <p:cNvPr id="4" name="Slide Number Placeholder 3">
            <a:extLst>
              <a:ext uri="{FF2B5EF4-FFF2-40B4-BE49-F238E27FC236}">
                <a16:creationId xmlns:a16="http://schemas.microsoft.com/office/drawing/2014/main" id="{A7CC6D3A-F0CD-DAB5-B0AE-162019D0C711}"/>
              </a:ext>
            </a:extLst>
          </p:cNvPr>
          <p:cNvSpPr>
            <a:spLocks noGrp="1"/>
          </p:cNvSpPr>
          <p:nvPr>
            <p:ph type="sldNum" sz="quarter" idx="12"/>
          </p:nvPr>
        </p:nvSpPr>
        <p:spPr/>
        <p:txBody>
          <a:bodyPr/>
          <a:lstStyle/>
          <a:p>
            <a:fld id="{16D16E31-E128-4556-899B-701A42963F24}" type="slidenum">
              <a:rPr lang="en-US" smtClean="0"/>
              <a:t>53</a:t>
            </a:fld>
            <a:endParaRPr lang="en-US" dirty="0"/>
          </a:p>
        </p:txBody>
      </p:sp>
      <p:pic>
        <p:nvPicPr>
          <p:cNvPr id="7" name="Picture 6">
            <a:extLst>
              <a:ext uri="{FF2B5EF4-FFF2-40B4-BE49-F238E27FC236}">
                <a16:creationId xmlns:a16="http://schemas.microsoft.com/office/drawing/2014/main" id="{B26A34E5-478A-C6CB-81FD-F8FAA213E2B5}"/>
              </a:ext>
            </a:extLst>
          </p:cNvPr>
          <p:cNvPicPr>
            <a:picLocks noChangeAspect="1"/>
          </p:cNvPicPr>
          <p:nvPr/>
        </p:nvPicPr>
        <p:blipFill>
          <a:blip r:embed="rId2"/>
          <a:stretch>
            <a:fillRect/>
          </a:stretch>
        </p:blipFill>
        <p:spPr>
          <a:xfrm>
            <a:off x="1517275" y="4731454"/>
            <a:ext cx="9157450" cy="1624896"/>
          </a:xfrm>
          <a:prstGeom prst="rect">
            <a:avLst/>
          </a:prstGeom>
        </p:spPr>
      </p:pic>
    </p:spTree>
    <p:extLst>
      <p:ext uri="{BB962C8B-B14F-4D97-AF65-F5344CB8AC3E}">
        <p14:creationId xmlns:p14="http://schemas.microsoft.com/office/powerpoint/2010/main" val="281331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2941F-7EBB-3767-5136-CAF98B0D6487}"/>
              </a:ext>
            </a:extLst>
          </p:cNvPr>
          <p:cNvSpPr>
            <a:spLocks noGrp="1"/>
          </p:cNvSpPr>
          <p:nvPr>
            <p:ph type="title"/>
          </p:nvPr>
        </p:nvSpPr>
        <p:spPr/>
        <p:txBody>
          <a:bodyPr/>
          <a:lstStyle/>
          <a:p>
            <a:r>
              <a:rPr lang="en-US" dirty="0"/>
              <a:t>Using aggregated data in logistic regression</a:t>
            </a:r>
          </a:p>
        </p:txBody>
      </p:sp>
      <p:sp>
        <p:nvSpPr>
          <p:cNvPr id="3" name="Text Placeholder 2">
            <a:extLst>
              <a:ext uri="{FF2B5EF4-FFF2-40B4-BE49-F238E27FC236}">
                <a16:creationId xmlns:a16="http://schemas.microsoft.com/office/drawing/2014/main" id="{66410B5A-7430-0375-B51B-BA521B851DB2}"/>
              </a:ext>
            </a:extLst>
          </p:cNvPr>
          <p:cNvSpPr>
            <a:spLocks noGrp="1"/>
          </p:cNvSpPr>
          <p:nvPr>
            <p:ph type="body" idx="1"/>
          </p:nvPr>
        </p:nvSpPr>
        <p:spPr/>
        <p:txBody>
          <a:bodyPr>
            <a:normAutofit fontScale="92500"/>
          </a:bodyPr>
          <a:lstStyle/>
          <a:p>
            <a:r>
              <a:rPr lang="en-US" dirty="0"/>
              <a:t>Weighted Logistic Regression (N = 8). Predicting Hypertension.</a:t>
            </a:r>
          </a:p>
          <a:p>
            <a:r>
              <a:rPr lang="en-US" dirty="0"/>
              <a:t>prop.hyp ~ smoking + obesity + snoring</a:t>
            </a:r>
          </a:p>
        </p:txBody>
      </p:sp>
      <p:sp>
        <p:nvSpPr>
          <p:cNvPr id="4" name="Slide Number Placeholder 3">
            <a:extLst>
              <a:ext uri="{FF2B5EF4-FFF2-40B4-BE49-F238E27FC236}">
                <a16:creationId xmlns:a16="http://schemas.microsoft.com/office/drawing/2014/main" id="{3A19ED1D-A15F-9714-3C70-9D85AFABAEF3}"/>
              </a:ext>
            </a:extLst>
          </p:cNvPr>
          <p:cNvSpPr>
            <a:spLocks noGrp="1"/>
          </p:cNvSpPr>
          <p:nvPr>
            <p:ph type="sldNum" sz="quarter" idx="12"/>
          </p:nvPr>
        </p:nvSpPr>
        <p:spPr/>
        <p:txBody>
          <a:bodyPr/>
          <a:lstStyle/>
          <a:p>
            <a:fld id="{16D16E31-E128-4556-899B-701A42963F24}" type="slidenum">
              <a:rPr lang="en-US" smtClean="0"/>
              <a:t>54</a:t>
            </a:fld>
            <a:endParaRPr lang="en-US" dirty="0"/>
          </a:p>
        </p:txBody>
      </p:sp>
    </p:spTree>
    <p:extLst>
      <p:ext uri="{BB962C8B-B14F-4D97-AF65-F5344CB8AC3E}">
        <p14:creationId xmlns:p14="http://schemas.microsoft.com/office/powerpoint/2010/main" val="2074551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A0B8B-A3DF-E0E3-6B1C-649D1E3A737F}"/>
              </a:ext>
            </a:extLst>
          </p:cNvPr>
          <p:cNvSpPr>
            <a:spLocks noGrp="1"/>
          </p:cNvSpPr>
          <p:nvPr>
            <p:ph type="title"/>
          </p:nvPr>
        </p:nvSpPr>
        <p:spPr/>
        <p:txBody>
          <a:bodyPr/>
          <a:lstStyle/>
          <a:p>
            <a:r>
              <a:rPr lang="en-US" dirty="0"/>
              <a:t>Logistic regression model aggregated data (n=8)</a:t>
            </a:r>
          </a:p>
        </p:txBody>
      </p:sp>
      <p:sp>
        <p:nvSpPr>
          <p:cNvPr id="3" name="Text Placeholder 2">
            <a:extLst>
              <a:ext uri="{FF2B5EF4-FFF2-40B4-BE49-F238E27FC236}">
                <a16:creationId xmlns:a16="http://schemas.microsoft.com/office/drawing/2014/main" id="{B465D97F-385E-B5C1-7C2C-059F9E25BDCA}"/>
              </a:ext>
            </a:extLst>
          </p:cNvPr>
          <p:cNvSpPr>
            <a:spLocks noGrp="1"/>
          </p:cNvSpPr>
          <p:nvPr>
            <p:ph type="body" idx="1"/>
          </p:nvPr>
        </p:nvSpPr>
        <p:spPr/>
        <p:txBody>
          <a:bodyPr/>
          <a:lstStyle/>
          <a:p>
            <a:r>
              <a:rPr lang="en-US" dirty="0"/>
              <a:t>Data (N=8)</a:t>
            </a:r>
          </a:p>
        </p:txBody>
      </p:sp>
      <p:pic>
        <p:nvPicPr>
          <p:cNvPr id="10" name="Content Placeholder 4">
            <a:extLst>
              <a:ext uri="{FF2B5EF4-FFF2-40B4-BE49-F238E27FC236}">
                <a16:creationId xmlns:a16="http://schemas.microsoft.com/office/drawing/2014/main" id="{6F545809-C348-6B9C-4954-BC1C1D2F6B9A}"/>
              </a:ext>
            </a:extLst>
          </p:cNvPr>
          <p:cNvPicPr>
            <a:picLocks noGrp="1" noChangeAspect="1"/>
          </p:cNvPicPr>
          <p:nvPr>
            <p:ph sz="half" idx="2"/>
          </p:nvPr>
        </p:nvPicPr>
        <p:blipFill>
          <a:blip r:embed="rId2"/>
          <a:stretch>
            <a:fillRect/>
          </a:stretch>
        </p:blipFill>
        <p:spPr>
          <a:xfrm>
            <a:off x="1026938" y="2745508"/>
            <a:ext cx="4372944" cy="3051122"/>
          </a:xfrm>
        </p:spPr>
      </p:pic>
      <p:sp>
        <p:nvSpPr>
          <p:cNvPr id="5" name="Text Placeholder 4">
            <a:extLst>
              <a:ext uri="{FF2B5EF4-FFF2-40B4-BE49-F238E27FC236}">
                <a16:creationId xmlns:a16="http://schemas.microsoft.com/office/drawing/2014/main" id="{CAE8F5DE-945D-312A-D21D-99E4BCFCC17A}"/>
              </a:ext>
            </a:extLst>
          </p:cNvPr>
          <p:cNvSpPr>
            <a:spLocks noGrp="1"/>
          </p:cNvSpPr>
          <p:nvPr>
            <p:ph type="body" sz="quarter" idx="3"/>
          </p:nvPr>
        </p:nvSpPr>
        <p:spPr/>
        <p:txBody>
          <a:bodyPr/>
          <a:lstStyle/>
          <a:p>
            <a:r>
              <a:rPr lang="en-US" dirty="0"/>
              <a:t>Weighted Logistic Regression</a:t>
            </a:r>
          </a:p>
        </p:txBody>
      </p:sp>
      <p:pic>
        <p:nvPicPr>
          <p:cNvPr id="9" name="Content Placeholder 8">
            <a:extLst>
              <a:ext uri="{FF2B5EF4-FFF2-40B4-BE49-F238E27FC236}">
                <a16:creationId xmlns:a16="http://schemas.microsoft.com/office/drawing/2014/main" id="{5BF46F21-9E9F-4D6A-39EB-2E8020C19E54}"/>
              </a:ext>
            </a:extLst>
          </p:cNvPr>
          <p:cNvPicPr>
            <a:picLocks noGrp="1" noChangeAspect="1"/>
          </p:cNvPicPr>
          <p:nvPr>
            <p:ph sz="quarter" idx="4"/>
          </p:nvPr>
        </p:nvPicPr>
        <p:blipFill>
          <a:blip r:embed="rId3"/>
          <a:stretch>
            <a:fillRect/>
          </a:stretch>
        </p:blipFill>
        <p:spPr>
          <a:xfrm>
            <a:off x="6792120" y="2644725"/>
            <a:ext cx="4266064" cy="3431399"/>
          </a:xfrm>
        </p:spPr>
      </p:pic>
      <p:sp>
        <p:nvSpPr>
          <p:cNvPr id="7" name="Slide Number Placeholder 6">
            <a:extLst>
              <a:ext uri="{FF2B5EF4-FFF2-40B4-BE49-F238E27FC236}">
                <a16:creationId xmlns:a16="http://schemas.microsoft.com/office/drawing/2014/main" id="{7DC3A5B5-50CB-0DF8-C456-BC8B48EA1A9E}"/>
              </a:ext>
            </a:extLst>
          </p:cNvPr>
          <p:cNvSpPr>
            <a:spLocks noGrp="1"/>
          </p:cNvSpPr>
          <p:nvPr>
            <p:ph type="sldNum" sz="quarter" idx="12"/>
          </p:nvPr>
        </p:nvSpPr>
        <p:spPr/>
        <p:txBody>
          <a:bodyPr/>
          <a:lstStyle/>
          <a:p>
            <a:fld id="{16D16E31-E128-4556-899B-701A42963F24}" type="slidenum">
              <a:rPr lang="en-US" smtClean="0"/>
              <a:t>55</a:t>
            </a:fld>
            <a:endParaRPr lang="en-US" dirty="0"/>
          </a:p>
        </p:txBody>
      </p:sp>
      <p:sp>
        <p:nvSpPr>
          <p:cNvPr id="12" name="Rectangle 11">
            <a:extLst>
              <a:ext uri="{FF2B5EF4-FFF2-40B4-BE49-F238E27FC236}">
                <a16:creationId xmlns:a16="http://schemas.microsoft.com/office/drawing/2014/main" id="{2276C909-BD3E-490E-07B7-DEFC68D7E739}"/>
              </a:ext>
            </a:extLst>
          </p:cNvPr>
          <p:cNvSpPr/>
          <p:nvPr/>
        </p:nvSpPr>
        <p:spPr>
          <a:xfrm>
            <a:off x="9642888" y="4575929"/>
            <a:ext cx="767850" cy="398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7D9CE26-D261-9B07-3ED2-F3A20B18706C}"/>
              </a:ext>
            </a:extLst>
          </p:cNvPr>
          <p:cNvSpPr/>
          <p:nvPr/>
        </p:nvSpPr>
        <p:spPr>
          <a:xfrm>
            <a:off x="8763794" y="5614067"/>
            <a:ext cx="2116727" cy="4620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2FE1889-F4EE-BF46-887B-2B952313DE3D}"/>
              </a:ext>
            </a:extLst>
          </p:cNvPr>
          <p:cNvSpPr/>
          <p:nvPr/>
        </p:nvSpPr>
        <p:spPr>
          <a:xfrm>
            <a:off x="4778779" y="2745507"/>
            <a:ext cx="439173" cy="3416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DE629961-9A9E-DCB1-63E0-83AE30132C0A}"/>
              </a:ext>
            </a:extLst>
          </p:cNvPr>
          <p:cNvCxnSpPr>
            <a:cxnSpLocks/>
          </p:cNvCxnSpPr>
          <p:nvPr/>
        </p:nvCxnSpPr>
        <p:spPr>
          <a:xfrm flipV="1">
            <a:off x="4236440" y="3032723"/>
            <a:ext cx="542339" cy="2763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EC344DD-E292-0DE3-0A1D-AEC0B944968A}"/>
              </a:ext>
            </a:extLst>
          </p:cNvPr>
          <p:cNvSpPr txBox="1"/>
          <p:nvPr/>
        </p:nvSpPr>
        <p:spPr>
          <a:xfrm>
            <a:off x="318949" y="5796630"/>
            <a:ext cx="6199463" cy="923330"/>
          </a:xfrm>
          <a:prstGeom prst="rect">
            <a:avLst/>
          </a:prstGeom>
          <a:noFill/>
        </p:spPr>
        <p:txBody>
          <a:bodyPr wrap="square" rtlCol="0">
            <a:spAutoFit/>
          </a:bodyPr>
          <a:lstStyle/>
          <a:p>
            <a:r>
              <a:rPr lang="en-US" dirty="0">
                <a:highlight>
                  <a:srgbClr val="FFFF00"/>
                </a:highlight>
              </a:rPr>
              <a:t>We can do a logistic regression on proportions by adding the variable “n.tot” (number of total rows) as a “weight” option (e.g., 60 rows have “No” as responses for the 3 variables)</a:t>
            </a:r>
          </a:p>
        </p:txBody>
      </p:sp>
    </p:spTree>
    <p:extLst>
      <p:ext uri="{BB962C8B-B14F-4D97-AF65-F5344CB8AC3E}">
        <p14:creationId xmlns:p14="http://schemas.microsoft.com/office/powerpoint/2010/main" val="4064113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B536F6-CC77-442A-89DC-0F26CDB2418A}"/>
              </a:ext>
            </a:extLst>
          </p:cNvPr>
          <p:cNvSpPr>
            <a:spLocks noGrp="1"/>
          </p:cNvSpPr>
          <p:nvPr>
            <p:ph type="sldNum" sz="quarter" idx="12"/>
          </p:nvPr>
        </p:nvSpPr>
        <p:spPr/>
        <p:txBody>
          <a:bodyPr/>
          <a:lstStyle/>
          <a:p>
            <a:fld id="{16D16E31-E128-4556-899B-701A42963F24}" type="slidenum">
              <a:rPr lang="en-US" smtClean="0"/>
              <a:t>56</a:t>
            </a:fld>
            <a:endParaRPr lang="en-US" dirty="0"/>
          </a:p>
        </p:txBody>
      </p:sp>
      <p:pic>
        <p:nvPicPr>
          <p:cNvPr id="3" name="Picture 2">
            <a:extLst>
              <a:ext uri="{FF2B5EF4-FFF2-40B4-BE49-F238E27FC236}">
                <a16:creationId xmlns:a16="http://schemas.microsoft.com/office/drawing/2014/main" id="{93BCD7C2-6D23-E248-211C-C42434F88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2089" y="0"/>
            <a:ext cx="5889911" cy="28522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627398B-F26E-438D-02EB-CC929B8B6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76" y="3429000"/>
            <a:ext cx="5752435" cy="32499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9D1A4BE-1742-B479-9929-AE98CDC47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506" y="3554830"/>
            <a:ext cx="6191494" cy="29983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8F51BE-6A77-5CD6-F588-8524F6B63991}"/>
              </a:ext>
            </a:extLst>
          </p:cNvPr>
          <p:cNvSpPr txBox="1"/>
          <p:nvPr/>
        </p:nvSpPr>
        <p:spPr>
          <a:xfrm>
            <a:off x="541176" y="643812"/>
            <a:ext cx="3554963" cy="1200329"/>
          </a:xfrm>
          <a:prstGeom prst="rect">
            <a:avLst/>
          </a:prstGeom>
          <a:noFill/>
        </p:spPr>
        <p:txBody>
          <a:bodyPr wrap="square" rtlCol="0">
            <a:spAutoFit/>
          </a:bodyPr>
          <a:lstStyle/>
          <a:p>
            <a:r>
              <a:rPr lang="en-US" dirty="0"/>
              <a:t>A weighted regression can be used to perform the same type of analyses and the same types of graphs.</a:t>
            </a:r>
          </a:p>
        </p:txBody>
      </p:sp>
      <p:sp>
        <p:nvSpPr>
          <p:cNvPr id="7" name="TextBox 6">
            <a:hlinkClick r:id="rId5" action="ppaction://hlinksldjump"/>
            <a:extLst>
              <a:ext uri="{FF2B5EF4-FFF2-40B4-BE49-F238E27FC236}">
                <a16:creationId xmlns:a16="http://schemas.microsoft.com/office/drawing/2014/main" id="{BEB60405-AEDA-DF67-1486-C5048FA4212B}"/>
              </a:ext>
            </a:extLst>
          </p:cNvPr>
          <p:cNvSpPr txBox="1"/>
          <p:nvPr/>
        </p:nvSpPr>
        <p:spPr>
          <a:xfrm>
            <a:off x="541176" y="2436758"/>
            <a:ext cx="4001548" cy="830997"/>
          </a:xfrm>
          <a:prstGeom prst="rect">
            <a:avLst/>
          </a:prstGeom>
          <a:noFill/>
        </p:spPr>
        <p:txBody>
          <a:bodyPr wrap="square" rtlCol="0">
            <a:spAutoFit/>
          </a:bodyPr>
          <a:lstStyle/>
          <a:p>
            <a:r>
              <a:rPr lang="en-US" sz="2400" dirty="0">
                <a:solidFill>
                  <a:schemeClr val="bg1"/>
                </a:solidFill>
                <a:highlight>
                  <a:srgbClr val="800080"/>
                </a:highlight>
              </a:rPr>
              <a:t>CLICK THIS LINK to learn more about “Weighted Regression”</a:t>
            </a:r>
          </a:p>
        </p:txBody>
      </p:sp>
    </p:spTree>
    <p:extLst>
      <p:ext uri="{BB962C8B-B14F-4D97-AF65-F5344CB8AC3E}">
        <p14:creationId xmlns:p14="http://schemas.microsoft.com/office/powerpoint/2010/main" val="791885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C109E-6B81-4FD9-9443-0051FEB02063}"/>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rgbClr val="C00000"/>
                </a:solidFill>
                <a:latin typeface="+mj-lt"/>
                <a:ea typeface="+mj-ea"/>
                <a:cs typeface="+mj-cs"/>
              </a:rPr>
              <a:t>Session 2: Diagnostic modeling</a:t>
            </a:r>
          </a:p>
        </p:txBody>
      </p:sp>
      <p:sp>
        <p:nvSpPr>
          <p:cNvPr id="3" name="Text Placeholder 2">
            <a:extLst>
              <a:ext uri="{FF2B5EF4-FFF2-40B4-BE49-F238E27FC236}">
                <a16:creationId xmlns:a16="http://schemas.microsoft.com/office/drawing/2014/main" id="{259DAF04-761B-4EAC-93C5-5B2C7E93671C}"/>
              </a:ext>
            </a:extLst>
          </p:cNvPr>
          <p:cNvSpPr>
            <a:spLocks noGrp="1"/>
          </p:cNvSpPr>
          <p:nvPr>
            <p:ph type="body" idx="1"/>
          </p:nvPr>
        </p:nvSpPr>
        <p:spPr>
          <a:xfrm>
            <a:off x="1524000" y="5514052"/>
            <a:ext cx="9144000" cy="651910"/>
          </a:xfrm>
        </p:spPr>
        <p:txBody>
          <a:bodyPr vert="horz" lIns="91440" tIns="45720" rIns="91440" bIns="45720" rtlCol="0" anchor="ctr">
            <a:normAutofit fontScale="85000" lnSpcReduction="20000"/>
          </a:bodyPr>
          <a:lstStyle/>
          <a:p>
            <a:pPr algn="ctr"/>
            <a:r>
              <a:rPr lang="en-US" sz="2000" dirty="0">
                <a:solidFill>
                  <a:srgbClr val="00B0F0"/>
                </a:solidFill>
                <a:effectLst/>
                <a:latin typeface="Calibri" panose="020F0502020204030204" pitchFamily="34" charset="0"/>
                <a:ea typeface="Calibri" panose="020F0502020204030204" pitchFamily="34" charset="0"/>
              </a:rPr>
              <a:t>Model Summary, nonlinearity, interactions, Variable Importance, Partial Prediction plots, Interactions, Calibration, 10-fold cross validation, Missing Data, Multiple Imputation, Nomogram</a:t>
            </a:r>
            <a:endParaRPr lang="en-US" sz="20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BA32D0F9-ABAE-404F-9F6C-A1EB7338C744}"/>
              </a:ext>
            </a:extLst>
          </p:cNvPr>
          <p:cNvSpPr>
            <a:spLocks noGrp="1"/>
          </p:cNvSpPr>
          <p:nvPr>
            <p:ph type="sldNum" sz="quarter" idx="12"/>
          </p:nvPr>
        </p:nvSpPr>
        <p:spPr/>
        <p:txBody>
          <a:bodyPr/>
          <a:lstStyle/>
          <a:p>
            <a:fld id="{35032509-D289-4CC9-8A27-14E47DC64BC2}" type="slidenum">
              <a:rPr lang="en-US" smtClean="0"/>
              <a:t>57</a:t>
            </a:fld>
            <a:endParaRPr lang="en-US" dirty="0"/>
          </a:p>
        </p:txBody>
      </p:sp>
    </p:spTree>
    <p:extLst>
      <p:ext uri="{BB962C8B-B14F-4D97-AF65-F5344CB8AC3E}">
        <p14:creationId xmlns:p14="http://schemas.microsoft.com/office/powerpoint/2010/main" val="3819920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5AA-F4D0-9340-1834-98D6152B1ECC}"/>
              </a:ext>
            </a:extLst>
          </p:cNvPr>
          <p:cNvSpPr>
            <a:spLocks noGrp="1"/>
          </p:cNvSpPr>
          <p:nvPr>
            <p:ph type="title"/>
          </p:nvPr>
        </p:nvSpPr>
        <p:spPr/>
        <p:txBody>
          <a:bodyPr/>
          <a:lstStyle/>
          <a:p>
            <a:r>
              <a:rPr lang="en-US" dirty="0"/>
              <a:t>Significant Coronary Disease</a:t>
            </a:r>
          </a:p>
        </p:txBody>
      </p:sp>
      <p:sp>
        <p:nvSpPr>
          <p:cNvPr id="3" name="Text Placeholder 2">
            <a:extLst>
              <a:ext uri="{FF2B5EF4-FFF2-40B4-BE49-F238E27FC236}">
                <a16:creationId xmlns:a16="http://schemas.microsoft.com/office/drawing/2014/main" id="{915AC8F9-61E8-616E-81A4-93BB3DE78D75}"/>
              </a:ext>
            </a:extLst>
          </p:cNvPr>
          <p:cNvSpPr>
            <a:spLocks noGrp="1"/>
          </p:cNvSpPr>
          <p:nvPr>
            <p:ph type="body" idx="1"/>
          </p:nvPr>
        </p:nvSpPr>
        <p:spPr/>
        <p:txBody>
          <a:bodyPr>
            <a:normAutofit fontScale="62500" lnSpcReduction="20000"/>
          </a:bodyPr>
          <a:lstStyle/>
          <a:p>
            <a:r>
              <a:rPr lang="en-US" dirty="0"/>
              <a:t>Significant Dx = symptom duration + duration^2 + cholesterol + cholesterol^2 +</a:t>
            </a:r>
          </a:p>
          <a:p>
            <a:r>
              <a:rPr lang="en-US" dirty="0"/>
              <a:t>interaction of age*sex </a:t>
            </a:r>
          </a:p>
          <a:p>
            <a:r>
              <a:rPr lang="en-US" dirty="0"/>
              <a:t>sigdz ~ cad.dur + cad.dur2 + choleste + choleste2 + age * sex</a:t>
            </a:r>
          </a:p>
        </p:txBody>
      </p:sp>
      <p:sp>
        <p:nvSpPr>
          <p:cNvPr id="4" name="Slide Number Placeholder 3">
            <a:extLst>
              <a:ext uri="{FF2B5EF4-FFF2-40B4-BE49-F238E27FC236}">
                <a16:creationId xmlns:a16="http://schemas.microsoft.com/office/drawing/2014/main" id="{B1C3C422-A008-225A-866C-A15813552C5D}"/>
              </a:ext>
            </a:extLst>
          </p:cNvPr>
          <p:cNvSpPr>
            <a:spLocks noGrp="1"/>
          </p:cNvSpPr>
          <p:nvPr>
            <p:ph type="sldNum" sz="quarter" idx="12"/>
          </p:nvPr>
        </p:nvSpPr>
        <p:spPr/>
        <p:txBody>
          <a:bodyPr/>
          <a:lstStyle/>
          <a:p>
            <a:fld id="{16D16E31-E128-4556-899B-701A42963F24}" type="slidenum">
              <a:rPr lang="en-US" smtClean="0"/>
              <a:t>58</a:t>
            </a:fld>
            <a:endParaRPr lang="en-US" dirty="0"/>
          </a:p>
        </p:txBody>
      </p:sp>
    </p:spTree>
    <p:extLst>
      <p:ext uri="{BB962C8B-B14F-4D97-AF65-F5344CB8AC3E}">
        <p14:creationId xmlns:p14="http://schemas.microsoft.com/office/powerpoint/2010/main" val="2777419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574FA-D1DD-1AEC-3257-29C894B08153}"/>
              </a:ext>
            </a:extLst>
          </p:cNvPr>
          <p:cNvSpPr>
            <a:spLocks noGrp="1"/>
          </p:cNvSpPr>
          <p:nvPr>
            <p:ph type="title"/>
          </p:nvPr>
        </p:nvSpPr>
        <p:spPr/>
        <p:txBody>
          <a:bodyPr>
            <a:noAutofit/>
          </a:bodyPr>
          <a:lstStyle/>
          <a:p>
            <a:r>
              <a:rPr lang="en-US" sz="3600" i="0" dirty="0">
                <a:solidFill>
                  <a:srgbClr val="000000"/>
                </a:solidFill>
                <a:effectLst/>
                <a:latin typeface="Times New Roman" panose="02020603050405020304" pitchFamily="18" charset="0"/>
              </a:rPr>
              <a:t>Duke Cardiac Catheterization Coronary Artery Disease Diagnostic Dataset</a:t>
            </a:r>
            <a:endParaRPr lang="en-US" sz="3600" dirty="0"/>
          </a:p>
        </p:txBody>
      </p:sp>
      <p:sp>
        <p:nvSpPr>
          <p:cNvPr id="3" name="Content Placeholder 2">
            <a:extLst>
              <a:ext uri="{FF2B5EF4-FFF2-40B4-BE49-F238E27FC236}">
                <a16:creationId xmlns:a16="http://schemas.microsoft.com/office/drawing/2014/main" id="{444ED5DB-FBE0-2F3F-90A3-D007E480B97B}"/>
              </a:ext>
            </a:extLst>
          </p:cNvPr>
          <p:cNvSpPr>
            <a:spLocks noGrp="1"/>
          </p:cNvSpPr>
          <p:nvPr>
            <p:ph idx="1"/>
          </p:nvPr>
        </p:nvSpPr>
        <p:spPr/>
        <p:txBody>
          <a:bodyPr/>
          <a:lstStyle/>
          <a:p>
            <a:r>
              <a:rPr lang="en-US" dirty="0">
                <a:hlinkClick r:id="rId2"/>
              </a:rPr>
              <a:t>https://hbiostat.org/data/repo/acath</a:t>
            </a:r>
            <a:endParaRPr lang="en-US" dirty="0"/>
          </a:p>
          <a:p>
            <a:r>
              <a:rPr lang="en-US" dirty="0">
                <a:hlinkClick r:id="rId3"/>
              </a:rPr>
              <a:t>https://hbiostat.org/data/repo/cacath</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994F2DD-3AF7-0EDA-53DB-391C1B31A36B}"/>
              </a:ext>
            </a:extLst>
          </p:cNvPr>
          <p:cNvSpPr>
            <a:spLocks noGrp="1"/>
          </p:cNvSpPr>
          <p:nvPr>
            <p:ph type="sldNum" sz="quarter" idx="12"/>
          </p:nvPr>
        </p:nvSpPr>
        <p:spPr/>
        <p:txBody>
          <a:bodyPr/>
          <a:lstStyle/>
          <a:p>
            <a:fld id="{16D16E31-E128-4556-899B-701A42963F24}" type="slidenum">
              <a:rPr lang="en-US" smtClean="0"/>
              <a:t>59</a:t>
            </a:fld>
            <a:endParaRPr lang="en-US" dirty="0"/>
          </a:p>
        </p:txBody>
      </p:sp>
      <p:sp>
        <p:nvSpPr>
          <p:cNvPr id="11" name="TextBox 10">
            <a:extLst>
              <a:ext uri="{FF2B5EF4-FFF2-40B4-BE49-F238E27FC236}">
                <a16:creationId xmlns:a16="http://schemas.microsoft.com/office/drawing/2014/main" id="{8D4E10C1-543E-B1F1-DCEC-480BDFB3236E}"/>
              </a:ext>
            </a:extLst>
          </p:cNvPr>
          <p:cNvSpPr txBox="1"/>
          <p:nvPr/>
        </p:nvSpPr>
        <p:spPr>
          <a:xfrm>
            <a:off x="838200" y="2985631"/>
            <a:ext cx="10276513" cy="1200329"/>
          </a:xfrm>
          <a:prstGeom prst="rect">
            <a:avLst/>
          </a:prstGeom>
          <a:noFill/>
        </p:spPr>
        <p:txBody>
          <a:bodyPr wrap="square" rtlCol="0">
            <a:spAutoFit/>
          </a:bodyPr>
          <a:lstStyle/>
          <a:p>
            <a:r>
              <a:rPr lang="en-US" dirty="0"/>
              <a:t>This dataset is from the Duke University Cardiovascular Disease Databank and consists of 3,504 patients and 6 variables. The patients were referred to Duke University Medical Center for chest pain. Some interesting analyses include predicting the probability of significant (&gt;= 75% diameter narrowing in at least one important coronary artery) coronary disease. sex=0 for males, 1 for females.</a:t>
            </a:r>
          </a:p>
        </p:txBody>
      </p:sp>
      <p:pic>
        <p:nvPicPr>
          <p:cNvPr id="13" name="Picture 12">
            <a:extLst>
              <a:ext uri="{FF2B5EF4-FFF2-40B4-BE49-F238E27FC236}">
                <a16:creationId xmlns:a16="http://schemas.microsoft.com/office/drawing/2014/main" id="{43D40128-FB31-182E-1EB9-7B97ABC16074}"/>
              </a:ext>
            </a:extLst>
          </p:cNvPr>
          <p:cNvPicPr>
            <a:picLocks noChangeAspect="1"/>
          </p:cNvPicPr>
          <p:nvPr/>
        </p:nvPicPr>
        <p:blipFill>
          <a:blip r:embed="rId4"/>
          <a:stretch>
            <a:fillRect/>
          </a:stretch>
        </p:blipFill>
        <p:spPr>
          <a:xfrm>
            <a:off x="2784128" y="4257266"/>
            <a:ext cx="6623744" cy="2600734"/>
          </a:xfrm>
          <a:prstGeom prst="rect">
            <a:avLst/>
          </a:prstGeom>
        </p:spPr>
      </p:pic>
    </p:spTree>
    <p:extLst>
      <p:ext uri="{BB962C8B-B14F-4D97-AF65-F5344CB8AC3E}">
        <p14:creationId xmlns:p14="http://schemas.microsoft.com/office/powerpoint/2010/main" val="256310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93A9-E278-FBDE-E76B-8D0D92832C73}"/>
              </a:ext>
            </a:extLst>
          </p:cNvPr>
          <p:cNvSpPr>
            <a:spLocks noGrp="1"/>
          </p:cNvSpPr>
          <p:nvPr>
            <p:ph type="title"/>
          </p:nvPr>
        </p:nvSpPr>
        <p:spPr/>
        <p:txBody>
          <a:bodyPr/>
          <a:lstStyle/>
          <a:p>
            <a:r>
              <a:rPr lang="en-US" dirty="0"/>
              <a:t>Topics and data</a:t>
            </a:r>
          </a:p>
        </p:txBody>
      </p:sp>
      <p:sp>
        <p:nvSpPr>
          <p:cNvPr id="3" name="Content Placeholder 2">
            <a:extLst>
              <a:ext uri="{FF2B5EF4-FFF2-40B4-BE49-F238E27FC236}">
                <a16:creationId xmlns:a16="http://schemas.microsoft.com/office/drawing/2014/main" id="{BE3ED08F-EB3A-292B-E7EA-8967EFB57CA4}"/>
              </a:ext>
            </a:extLst>
          </p:cNvPr>
          <p:cNvSpPr>
            <a:spLocks noGrp="1"/>
          </p:cNvSpPr>
          <p:nvPr>
            <p:ph sz="half" idx="1"/>
          </p:nvPr>
        </p:nvSpPr>
        <p:spPr/>
        <p:txBody>
          <a:bodyPr>
            <a:normAutofit fontScale="85000" lnSpcReduction="20000"/>
          </a:bodyPr>
          <a:lstStyle/>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Interpretation of results</a:t>
            </a:r>
            <a:endParaRPr lang="en-US" sz="2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Variable importance</a:t>
            </a:r>
            <a:endParaRPr lang="en-US" sz="2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Partial predictions</a:t>
            </a:r>
            <a:endParaRPr lang="en-US" sz="2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Validation: Calibration &amp; Discrimination</a:t>
            </a:r>
            <a:endParaRPr lang="en-US" sz="2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Nomograms</a:t>
            </a:r>
            <a:endParaRPr lang="en-US" sz="2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Working with predictions</a:t>
            </a:r>
            <a:endParaRPr lang="en-US" sz="2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Contrasts</a:t>
            </a:r>
            <a:endParaRPr lang="en-US" sz="2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Nonlinearity</a:t>
            </a:r>
            <a:endParaRPr lang="en-US" sz="2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 Interactions</a:t>
            </a:r>
            <a:endParaRPr lang="en-US" sz="2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 Excess deaths</a:t>
            </a:r>
            <a:endParaRPr lang="en-US" sz="2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 Observed:Expected ratios</a:t>
            </a:r>
            <a:endParaRPr lang="en-US" sz="2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2800" dirty="0">
                <a:effectLst/>
                <a:latin typeface="Calibri" panose="020F0502020204030204" pitchFamily="34" charset="0"/>
                <a:ea typeface="Times New Roman" panose="02020603050405020304" pitchFamily="18" charset="0"/>
              </a:rPr>
              <a:t> Hypothesis tests, Effect sizes, and predictive modeling </a:t>
            </a:r>
            <a:endParaRPr lang="en-US" sz="2800" dirty="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490FBCFA-C0A1-0E3F-01EF-38B493ECF030}"/>
              </a:ext>
            </a:extLst>
          </p:cNvPr>
          <p:cNvSpPr>
            <a:spLocks noGrp="1"/>
          </p:cNvSpPr>
          <p:nvPr>
            <p:ph sz="half" idx="2"/>
          </p:nvPr>
        </p:nvSpPr>
        <p:spPr/>
        <p:txBody>
          <a:bodyPr>
            <a:normAutofit fontScale="85000" lnSpcReduction="20000"/>
          </a:bodyPr>
          <a:lstStyle/>
          <a:p>
            <a:r>
              <a:rPr lang="en-US" dirty="0">
                <a:solidFill>
                  <a:srgbClr val="FF0000"/>
                </a:solidFill>
              </a:rPr>
              <a:t>The 5 data file names:</a:t>
            </a:r>
          </a:p>
          <a:p>
            <a:pPr marL="514350" indent="-514350">
              <a:buFont typeface="+mj-lt"/>
              <a:buAutoNum type="arabicPeriod"/>
            </a:pPr>
            <a:r>
              <a:rPr lang="en-US" dirty="0"/>
              <a:t>dhlc = Doll &amp; Hill Lung Cancer </a:t>
            </a:r>
          </a:p>
          <a:p>
            <a:pPr marL="514350" indent="-514350">
              <a:buFont typeface="+mj-lt"/>
              <a:buAutoNum type="arabicPeriod"/>
            </a:pPr>
            <a:r>
              <a:rPr lang="en-US" dirty="0"/>
              <a:t>acath2 = Significant Coronary disease </a:t>
            </a:r>
          </a:p>
          <a:p>
            <a:pPr marL="514350" indent="-514350">
              <a:buFont typeface="+mj-lt"/>
              <a:buAutoNum type="arabicPeriod"/>
            </a:pPr>
            <a:r>
              <a:rPr lang="en-US" dirty="0"/>
              <a:t>gusto2 = 30-day death after a heart attack</a:t>
            </a:r>
          </a:p>
          <a:p>
            <a:pPr marL="514350" indent="-514350">
              <a:buFont typeface="+mj-lt"/>
              <a:buAutoNum type="arabicPeriod"/>
            </a:pPr>
            <a:r>
              <a:rPr lang="en-US" dirty="0"/>
              <a:t>diab2 = 30-day readmission for diabetes patients</a:t>
            </a:r>
          </a:p>
          <a:p>
            <a:pPr marL="514350" indent="-514350">
              <a:buFont typeface="+mj-lt"/>
              <a:buAutoNum type="arabicPeriod"/>
            </a:pPr>
            <a:r>
              <a:rPr lang="en-US" dirty="0"/>
              <a:t>hyper = Hypertension</a:t>
            </a:r>
          </a:p>
          <a:p>
            <a:endParaRPr lang="en-US" dirty="0"/>
          </a:p>
        </p:txBody>
      </p:sp>
      <p:sp>
        <p:nvSpPr>
          <p:cNvPr id="5" name="Slide Number Placeholder 4">
            <a:extLst>
              <a:ext uri="{FF2B5EF4-FFF2-40B4-BE49-F238E27FC236}">
                <a16:creationId xmlns:a16="http://schemas.microsoft.com/office/drawing/2014/main" id="{44F63B2F-B2E7-C8F3-D629-43248C2D63C6}"/>
              </a:ext>
            </a:extLst>
          </p:cNvPr>
          <p:cNvSpPr>
            <a:spLocks noGrp="1"/>
          </p:cNvSpPr>
          <p:nvPr>
            <p:ph type="sldNum" sz="quarter" idx="12"/>
          </p:nvPr>
        </p:nvSpPr>
        <p:spPr/>
        <p:txBody>
          <a:bodyPr/>
          <a:lstStyle/>
          <a:p>
            <a:fld id="{16D16E31-E128-4556-899B-701A42963F24}" type="slidenum">
              <a:rPr lang="en-US" smtClean="0"/>
              <a:t>6</a:t>
            </a:fld>
            <a:endParaRPr lang="en-US" dirty="0"/>
          </a:p>
        </p:txBody>
      </p:sp>
    </p:spTree>
    <p:extLst>
      <p:ext uri="{BB962C8B-B14F-4D97-AF65-F5344CB8AC3E}">
        <p14:creationId xmlns:p14="http://schemas.microsoft.com/office/powerpoint/2010/main" val="1182406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D5D9-DE73-335A-4168-3A6644AF00CF}"/>
              </a:ext>
            </a:extLst>
          </p:cNvPr>
          <p:cNvSpPr>
            <a:spLocks noGrp="1"/>
          </p:cNvSpPr>
          <p:nvPr>
            <p:ph type="title"/>
          </p:nvPr>
        </p:nvSpPr>
        <p:spPr/>
        <p:txBody>
          <a:bodyPr/>
          <a:lstStyle/>
          <a:p>
            <a:r>
              <a:rPr lang="en-US" dirty="0"/>
              <a:t>Data Summary</a:t>
            </a:r>
          </a:p>
        </p:txBody>
      </p:sp>
      <p:sp>
        <p:nvSpPr>
          <p:cNvPr id="3" name="Slide Number Placeholder 2">
            <a:extLst>
              <a:ext uri="{FF2B5EF4-FFF2-40B4-BE49-F238E27FC236}">
                <a16:creationId xmlns:a16="http://schemas.microsoft.com/office/drawing/2014/main" id="{98A5701D-F2FB-4A1B-B193-6D88EF2335C1}"/>
              </a:ext>
            </a:extLst>
          </p:cNvPr>
          <p:cNvSpPr>
            <a:spLocks noGrp="1"/>
          </p:cNvSpPr>
          <p:nvPr>
            <p:ph type="sldNum" sz="quarter" idx="12"/>
          </p:nvPr>
        </p:nvSpPr>
        <p:spPr/>
        <p:txBody>
          <a:bodyPr/>
          <a:lstStyle/>
          <a:p>
            <a:fld id="{16D16E31-E128-4556-899B-701A42963F24}" type="slidenum">
              <a:rPr lang="en-US" smtClean="0"/>
              <a:t>60</a:t>
            </a:fld>
            <a:endParaRPr lang="en-US" dirty="0"/>
          </a:p>
        </p:txBody>
      </p:sp>
      <p:pic>
        <p:nvPicPr>
          <p:cNvPr id="5" name="Picture 4">
            <a:extLst>
              <a:ext uri="{FF2B5EF4-FFF2-40B4-BE49-F238E27FC236}">
                <a16:creationId xmlns:a16="http://schemas.microsoft.com/office/drawing/2014/main" id="{887BC2E9-2B98-1E6B-B592-8993294D08A6}"/>
              </a:ext>
            </a:extLst>
          </p:cNvPr>
          <p:cNvPicPr>
            <a:picLocks noChangeAspect="1"/>
          </p:cNvPicPr>
          <p:nvPr/>
        </p:nvPicPr>
        <p:blipFill>
          <a:blip r:embed="rId2"/>
          <a:stretch>
            <a:fillRect/>
          </a:stretch>
        </p:blipFill>
        <p:spPr>
          <a:xfrm>
            <a:off x="1825235" y="1952305"/>
            <a:ext cx="8541529" cy="4404045"/>
          </a:xfrm>
          <a:prstGeom prst="rect">
            <a:avLst/>
          </a:prstGeom>
        </p:spPr>
      </p:pic>
      <p:sp>
        <p:nvSpPr>
          <p:cNvPr id="6" name="Oval 5">
            <a:extLst>
              <a:ext uri="{FF2B5EF4-FFF2-40B4-BE49-F238E27FC236}">
                <a16:creationId xmlns:a16="http://schemas.microsoft.com/office/drawing/2014/main" id="{D9DB81E8-09EF-8A44-D63C-CDB66B37AB95}"/>
              </a:ext>
            </a:extLst>
          </p:cNvPr>
          <p:cNvSpPr/>
          <p:nvPr/>
        </p:nvSpPr>
        <p:spPr>
          <a:xfrm>
            <a:off x="8763549" y="1935652"/>
            <a:ext cx="1127071" cy="3651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4F7449E-E9F2-C38E-2D98-0F06F7E9E8B2}"/>
              </a:ext>
            </a:extLst>
          </p:cNvPr>
          <p:cNvSpPr txBox="1"/>
          <p:nvPr/>
        </p:nvSpPr>
        <p:spPr>
          <a:xfrm>
            <a:off x="10366764" y="1384183"/>
            <a:ext cx="1134542" cy="646331"/>
          </a:xfrm>
          <a:prstGeom prst="rect">
            <a:avLst/>
          </a:prstGeom>
          <a:noFill/>
        </p:spPr>
        <p:txBody>
          <a:bodyPr wrap="square" rtlCol="0">
            <a:spAutoFit/>
          </a:bodyPr>
          <a:lstStyle/>
          <a:p>
            <a:r>
              <a:rPr lang="en-US" dirty="0">
                <a:highlight>
                  <a:srgbClr val="FFFF00"/>
                </a:highlight>
              </a:rPr>
              <a:t>Outcome. 66% rate.</a:t>
            </a:r>
          </a:p>
        </p:txBody>
      </p:sp>
      <p:cxnSp>
        <p:nvCxnSpPr>
          <p:cNvPr id="9" name="Straight Arrow Connector 8">
            <a:extLst>
              <a:ext uri="{FF2B5EF4-FFF2-40B4-BE49-F238E27FC236}">
                <a16:creationId xmlns:a16="http://schemas.microsoft.com/office/drawing/2014/main" id="{9266AA76-C8CC-3AF2-7769-7BADE92B1904}"/>
              </a:ext>
            </a:extLst>
          </p:cNvPr>
          <p:cNvCxnSpPr>
            <a:cxnSpLocks/>
            <a:stCxn id="7" idx="1"/>
          </p:cNvCxnSpPr>
          <p:nvPr/>
        </p:nvCxnSpPr>
        <p:spPr>
          <a:xfrm flipH="1">
            <a:off x="9630561" y="1707349"/>
            <a:ext cx="736203" cy="182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278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717BF-BB30-3073-B08A-96C78DE2720B}"/>
              </a:ext>
            </a:extLst>
          </p:cNvPr>
          <p:cNvSpPr>
            <a:spLocks noGrp="1"/>
          </p:cNvSpPr>
          <p:nvPr>
            <p:ph type="sldNum" sz="quarter" idx="12"/>
          </p:nvPr>
        </p:nvSpPr>
        <p:spPr/>
        <p:txBody>
          <a:bodyPr/>
          <a:lstStyle/>
          <a:p>
            <a:fld id="{16D16E31-E128-4556-899B-701A42963F24}" type="slidenum">
              <a:rPr lang="en-US" smtClean="0"/>
              <a:t>61</a:t>
            </a:fld>
            <a:endParaRPr lang="en-US" dirty="0"/>
          </a:p>
        </p:txBody>
      </p:sp>
      <p:pic>
        <p:nvPicPr>
          <p:cNvPr id="1026" name="Picture 2" descr="Plot object">
            <a:extLst>
              <a:ext uri="{FF2B5EF4-FFF2-40B4-BE49-F238E27FC236}">
                <a16:creationId xmlns:a16="http://schemas.microsoft.com/office/drawing/2014/main" id="{821216E3-80C3-F85A-A244-6E0337241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388A55-3C4D-4744-AE3A-575EEF7D500B}"/>
              </a:ext>
            </a:extLst>
          </p:cNvPr>
          <p:cNvSpPr txBox="1"/>
          <p:nvPr/>
        </p:nvSpPr>
        <p:spPr>
          <a:xfrm>
            <a:off x="1627464" y="444616"/>
            <a:ext cx="3514988" cy="923330"/>
          </a:xfrm>
          <a:prstGeom prst="rect">
            <a:avLst/>
          </a:prstGeom>
          <a:noFill/>
        </p:spPr>
        <p:txBody>
          <a:bodyPr wrap="square" rtlCol="0">
            <a:spAutoFit/>
          </a:bodyPr>
          <a:lstStyle/>
          <a:p>
            <a:r>
              <a:rPr lang="en-US" dirty="0">
                <a:highlight>
                  <a:srgbClr val="FFFF00"/>
                </a:highlight>
              </a:rPr>
              <a:t>Appears like a linear trend: Increasing rate with even spacing between quartiles </a:t>
            </a:r>
          </a:p>
        </p:txBody>
      </p:sp>
      <p:sp>
        <p:nvSpPr>
          <p:cNvPr id="4" name="TextBox 3">
            <a:extLst>
              <a:ext uri="{FF2B5EF4-FFF2-40B4-BE49-F238E27FC236}">
                <a16:creationId xmlns:a16="http://schemas.microsoft.com/office/drawing/2014/main" id="{5DE8B588-93D3-DDE7-4EA3-814187853F75}"/>
              </a:ext>
            </a:extLst>
          </p:cNvPr>
          <p:cNvSpPr txBox="1"/>
          <p:nvPr/>
        </p:nvSpPr>
        <p:spPr>
          <a:xfrm>
            <a:off x="0" y="151002"/>
            <a:ext cx="1333849" cy="2585323"/>
          </a:xfrm>
          <a:prstGeom prst="rect">
            <a:avLst/>
          </a:prstGeom>
          <a:noFill/>
        </p:spPr>
        <p:txBody>
          <a:bodyPr wrap="square" rtlCol="0">
            <a:spAutoFit/>
          </a:bodyPr>
          <a:lstStyle/>
          <a:p>
            <a:r>
              <a:rPr lang="en-US" b="1" dirty="0">
                <a:solidFill>
                  <a:srgbClr val="FF0000"/>
                </a:solidFill>
              </a:rPr>
              <a:t>Mean of Significant Coronary Disease for various variables by group categories or quartiles</a:t>
            </a:r>
          </a:p>
        </p:txBody>
      </p:sp>
      <p:sp>
        <p:nvSpPr>
          <p:cNvPr id="5" name="TextBox 4">
            <a:extLst>
              <a:ext uri="{FF2B5EF4-FFF2-40B4-BE49-F238E27FC236}">
                <a16:creationId xmlns:a16="http://schemas.microsoft.com/office/drawing/2014/main" id="{37D04D79-5995-3B4C-43E7-2BCA220D4566}"/>
              </a:ext>
            </a:extLst>
          </p:cNvPr>
          <p:cNvSpPr txBox="1"/>
          <p:nvPr/>
        </p:nvSpPr>
        <p:spPr>
          <a:xfrm>
            <a:off x="5957582" y="1905328"/>
            <a:ext cx="3790426" cy="646331"/>
          </a:xfrm>
          <a:prstGeom prst="rect">
            <a:avLst/>
          </a:prstGeom>
          <a:noFill/>
        </p:spPr>
        <p:txBody>
          <a:bodyPr wrap="square" rtlCol="0">
            <a:spAutoFit/>
          </a:bodyPr>
          <a:lstStyle/>
          <a:p>
            <a:r>
              <a:rPr lang="en-US" dirty="0">
                <a:highlight>
                  <a:srgbClr val="00FFFF"/>
                </a:highlight>
              </a:rPr>
              <a:t>Appears like group differences: Males have a much higher rate than Females</a:t>
            </a:r>
          </a:p>
        </p:txBody>
      </p:sp>
      <p:sp>
        <p:nvSpPr>
          <p:cNvPr id="6" name="TextBox 5">
            <a:extLst>
              <a:ext uri="{FF2B5EF4-FFF2-40B4-BE49-F238E27FC236}">
                <a16:creationId xmlns:a16="http://schemas.microsoft.com/office/drawing/2014/main" id="{8F9C892B-D9D5-C736-1A1B-6CD84B019DAB}"/>
              </a:ext>
            </a:extLst>
          </p:cNvPr>
          <p:cNvSpPr txBox="1"/>
          <p:nvPr/>
        </p:nvSpPr>
        <p:spPr>
          <a:xfrm>
            <a:off x="1119929" y="1923133"/>
            <a:ext cx="817927" cy="523220"/>
          </a:xfrm>
          <a:prstGeom prst="rect">
            <a:avLst/>
          </a:prstGeom>
          <a:noFill/>
        </p:spPr>
        <p:txBody>
          <a:bodyPr wrap="square" rtlCol="0">
            <a:spAutoFit/>
          </a:bodyPr>
          <a:lstStyle/>
          <a:p>
            <a:r>
              <a:rPr lang="en-US" sz="1400" dirty="0">
                <a:solidFill>
                  <a:schemeClr val="bg1"/>
                </a:solidFill>
                <a:highlight>
                  <a:srgbClr val="000000"/>
                </a:highlight>
              </a:rPr>
              <a:t>Male</a:t>
            </a:r>
          </a:p>
          <a:p>
            <a:r>
              <a:rPr lang="en-US" sz="1400" dirty="0">
                <a:solidFill>
                  <a:schemeClr val="bg1"/>
                </a:solidFill>
                <a:highlight>
                  <a:srgbClr val="000000"/>
                </a:highlight>
              </a:rPr>
              <a:t>Female</a:t>
            </a:r>
          </a:p>
        </p:txBody>
      </p:sp>
      <p:sp>
        <p:nvSpPr>
          <p:cNvPr id="7" name="TextBox 6">
            <a:extLst>
              <a:ext uri="{FF2B5EF4-FFF2-40B4-BE49-F238E27FC236}">
                <a16:creationId xmlns:a16="http://schemas.microsoft.com/office/drawing/2014/main" id="{6E8C296E-6ABE-41FE-54CA-00B1986DEFCB}"/>
              </a:ext>
            </a:extLst>
          </p:cNvPr>
          <p:cNvSpPr txBox="1"/>
          <p:nvPr/>
        </p:nvSpPr>
        <p:spPr>
          <a:xfrm>
            <a:off x="1937856" y="3466642"/>
            <a:ext cx="3278698" cy="1200329"/>
          </a:xfrm>
          <a:prstGeom prst="rect">
            <a:avLst/>
          </a:prstGeom>
          <a:noFill/>
        </p:spPr>
        <p:txBody>
          <a:bodyPr wrap="square" rtlCol="0">
            <a:spAutoFit/>
          </a:bodyPr>
          <a:lstStyle/>
          <a:p>
            <a:r>
              <a:rPr lang="en-US" dirty="0">
                <a:highlight>
                  <a:srgbClr val="FFFF00"/>
                </a:highlight>
              </a:rPr>
              <a:t>Appears like nonlinear trends: Non-consistent increased rates for Symptom Duration and uneven spacing for Cholesterol</a:t>
            </a:r>
          </a:p>
        </p:txBody>
      </p:sp>
    </p:spTree>
    <p:extLst>
      <p:ext uri="{BB962C8B-B14F-4D97-AF65-F5344CB8AC3E}">
        <p14:creationId xmlns:p14="http://schemas.microsoft.com/office/powerpoint/2010/main" val="1221000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0C2B-CEC6-F4A0-0EB3-0898345B6147}"/>
              </a:ext>
            </a:extLst>
          </p:cNvPr>
          <p:cNvSpPr>
            <a:spLocks noGrp="1"/>
          </p:cNvSpPr>
          <p:nvPr>
            <p:ph type="title"/>
          </p:nvPr>
        </p:nvSpPr>
        <p:spPr/>
        <p:txBody>
          <a:bodyPr/>
          <a:lstStyle/>
          <a:p>
            <a:r>
              <a:rPr lang="en-US" dirty="0"/>
              <a:t>Model results</a:t>
            </a:r>
          </a:p>
        </p:txBody>
      </p:sp>
      <p:pic>
        <p:nvPicPr>
          <p:cNvPr id="7" name="Content Placeholder 6">
            <a:extLst>
              <a:ext uri="{FF2B5EF4-FFF2-40B4-BE49-F238E27FC236}">
                <a16:creationId xmlns:a16="http://schemas.microsoft.com/office/drawing/2014/main" id="{91052BF9-68E1-541D-A882-F3F0D67A41B5}"/>
              </a:ext>
            </a:extLst>
          </p:cNvPr>
          <p:cNvPicPr>
            <a:picLocks noGrp="1" noChangeAspect="1"/>
          </p:cNvPicPr>
          <p:nvPr>
            <p:ph idx="1"/>
          </p:nvPr>
        </p:nvPicPr>
        <p:blipFill>
          <a:blip r:embed="rId2"/>
          <a:stretch>
            <a:fillRect/>
          </a:stretch>
        </p:blipFill>
        <p:spPr>
          <a:xfrm>
            <a:off x="2280741" y="1801307"/>
            <a:ext cx="7265931" cy="4481111"/>
          </a:xfrm>
        </p:spPr>
      </p:pic>
      <p:sp>
        <p:nvSpPr>
          <p:cNvPr id="4" name="Slide Number Placeholder 3">
            <a:extLst>
              <a:ext uri="{FF2B5EF4-FFF2-40B4-BE49-F238E27FC236}">
                <a16:creationId xmlns:a16="http://schemas.microsoft.com/office/drawing/2014/main" id="{C4A83DBE-C41B-4D3F-9209-FAEBEEBD7B45}"/>
              </a:ext>
            </a:extLst>
          </p:cNvPr>
          <p:cNvSpPr>
            <a:spLocks noGrp="1"/>
          </p:cNvSpPr>
          <p:nvPr>
            <p:ph type="sldNum" sz="quarter" idx="12"/>
          </p:nvPr>
        </p:nvSpPr>
        <p:spPr/>
        <p:txBody>
          <a:bodyPr/>
          <a:lstStyle/>
          <a:p>
            <a:fld id="{16D16E31-E128-4556-899B-701A42963F24}" type="slidenum">
              <a:rPr lang="en-US" smtClean="0"/>
              <a:t>62</a:t>
            </a:fld>
            <a:endParaRPr lang="en-US" dirty="0"/>
          </a:p>
        </p:txBody>
      </p:sp>
      <p:sp>
        <p:nvSpPr>
          <p:cNvPr id="8" name="TextBox 7">
            <a:extLst>
              <a:ext uri="{FF2B5EF4-FFF2-40B4-BE49-F238E27FC236}">
                <a16:creationId xmlns:a16="http://schemas.microsoft.com/office/drawing/2014/main" id="{03E56B03-0E87-1596-6348-4120A5400A55}"/>
              </a:ext>
            </a:extLst>
          </p:cNvPr>
          <p:cNvSpPr txBox="1"/>
          <p:nvPr/>
        </p:nvSpPr>
        <p:spPr>
          <a:xfrm>
            <a:off x="6096000" y="3236585"/>
            <a:ext cx="5968482" cy="923330"/>
          </a:xfrm>
          <a:prstGeom prst="rect">
            <a:avLst/>
          </a:prstGeom>
          <a:noFill/>
        </p:spPr>
        <p:txBody>
          <a:bodyPr wrap="square" rtlCol="0">
            <a:spAutoFit/>
          </a:bodyPr>
          <a:lstStyle/>
          <a:p>
            <a:r>
              <a:rPr lang="en-US" dirty="0">
                <a:highlight>
                  <a:srgbClr val="FFFF00"/>
                </a:highlight>
              </a:rPr>
              <a:t>The significant interaction and negative logits suggest that female (sex=1) trends have lower risks of significant coronary disease.</a:t>
            </a:r>
          </a:p>
        </p:txBody>
      </p:sp>
      <p:sp>
        <p:nvSpPr>
          <p:cNvPr id="11" name="TextBox 10">
            <a:extLst>
              <a:ext uri="{FF2B5EF4-FFF2-40B4-BE49-F238E27FC236}">
                <a16:creationId xmlns:a16="http://schemas.microsoft.com/office/drawing/2014/main" id="{0A222619-3E88-C6F4-2985-380987DBF11C}"/>
              </a:ext>
            </a:extLst>
          </p:cNvPr>
          <p:cNvSpPr txBox="1"/>
          <p:nvPr/>
        </p:nvSpPr>
        <p:spPr>
          <a:xfrm>
            <a:off x="6158220" y="4473301"/>
            <a:ext cx="5968482" cy="923330"/>
          </a:xfrm>
          <a:prstGeom prst="rect">
            <a:avLst/>
          </a:prstGeom>
          <a:noFill/>
        </p:spPr>
        <p:txBody>
          <a:bodyPr wrap="square" rtlCol="0">
            <a:spAutoFit/>
          </a:bodyPr>
          <a:lstStyle/>
          <a:p>
            <a:r>
              <a:rPr lang="en-US" dirty="0">
                <a:highlight>
                  <a:srgbClr val="00FFFF"/>
                </a:highlight>
              </a:rPr>
              <a:t>The significant squared terms for cad.dur2 and choleste2 suggest nonlinear trends. Cad.dur2 bends down and choleste2 goes up. </a:t>
            </a:r>
          </a:p>
        </p:txBody>
      </p:sp>
      <p:cxnSp>
        <p:nvCxnSpPr>
          <p:cNvPr id="13" name="Straight Arrow Connector 12">
            <a:extLst>
              <a:ext uri="{FF2B5EF4-FFF2-40B4-BE49-F238E27FC236}">
                <a16:creationId xmlns:a16="http://schemas.microsoft.com/office/drawing/2014/main" id="{78E13D53-B2F2-4BAA-1EEC-A584CE927B01}"/>
              </a:ext>
            </a:extLst>
          </p:cNvPr>
          <p:cNvCxnSpPr>
            <a:cxnSpLocks/>
          </p:cNvCxnSpPr>
          <p:nvPr/>
        </p:nvCxnSpPr>
        <p:spPr>
          <a:xfrm flipH="1">
            <a:off x="5705215" y="3807963"/>
            <a:ext cx="453005" cy="387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5A414C-9A93-AA48-EEF1-928D4907FC05}"/>
              </a:ext>
            </a:extLst>
          </p:cNvPr>
          <p:cNvCxnSpPr>
            <a:cxnSpLocks/>
          </p:cNvCxnSpPr>
          <p:nvPr/>
        </p:nvCxnSpPr>
        <p:spPr>
          <a:xfrm flipH="1">
            <a:off x="5857615" y="4615343"/>
            <a:ext cx="300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B0DAD7-CB7B-6A72-3B42-F265E3E7DB77}"/>
              </a:ext>
            </a:extLst>
          </p:cNvPr>
          <p:cNvCxnSpPr>
            <a:cxnSpLocks/>
          </p:cNvCxnSpPr>
          <p:nvPr/>
        </p:nvCxnSpPr>
        <p:spPr>
          <a:xfrm flipH="1">
            <a:off x="5857614" y="5027802"/>
            <a:ext cx="300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E7FDDFE-FA00-C7C6-25C3-D934634EDAB6}"/>
              </a:ext>
            </a:extLst>
          </p:cNvPr>
          <p:cNvSpPr/>
          <p:nvPr/>
        </p:nvSpPr>
        <p:spPr>
          <a:xfrm>
            <a:off x="8066548" y="2222534"/>
            <a:ext cx="767850" cy="1762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F06A18EA-2C8E-64F7-E77B-CDAFBEB556F6}"/>
              </a:ext>
            </a:extLst>
          </p:cNvPr>
          <p:cNvSpPr txBox="1"/>
          <p:nvPr/>
        </p:nvSpPr>
        <p:spPr>
          <a:xfrm>
            <a:off x="9764785" y="1728303"/>
            <a:ext cx="1589015" cy="646331"/>
          </a:xfrm>
          <a:prstGeom prst="rect">
            <a:avLst/>
          </a:prstGeom>
          <a:noFill/>
        </p:spPr>
        <p:txBody>
          <a:bodyPr wrap="square" rtlCol="0">
            <a:spAutoFit/>
          </a:bodyPr>
          <a:lstStyle/>
          <a:p>
            <a:r>
              <a:rPr lang="en-US" dirty="0">
                <a:highlight>
                  <a:srgbClr val="FFFF00"/>
                </a:highlight>
              </a:rPr>
              <a:t>Very good discrimination</a:t>
            </a:r>
          </a:p>
        </p:txBody>
      </p:sp>
      <p:sp>
        <p:nvSpPr>
          <p:cNvPr id="3" name="TextBox 2">
            <a:extLst>
              <a:ext uri="{FF2B5EF4-FFF2-40B4-BE49-F238E27FC236}">
                <a16:creationId xmlns:a16="http://schemas.microsoft.com/office/drawing/2014/main" id="{D5B3EA6B-E844-1419-C39A-47BCF5CF46D1}"/>
              </a:ext>
            </a:extLst>
          </p:cNvPr>
          <p:cNvSpPr txBox="1"/>
          <p:nvPr/>
        </p:nvSpPr>
        <p:spPr>
          <a:xfrm>
            <a:off x="5931717" y="270981"/>
            <a:ext cx="5968482" cy="1477328"/>
          </a:xfrm>
          <a:prstGeom prst="rect">
            <a:avLst/>
          </a:prstGeom>
          <a:noFill/>
        </p:spPr>
        <p:txBody>
          <a:bodyPr wrap="square" rtlCol="0">
            <a:spAutoFit/>
          </a:bodyPr>
          <a:lstStyle/>
          <a:p>
            <a:r>
              <a:rPr lang="en-US" dirty="0">
                <a:solidFill>
                  <a:srgbClr val="FF0000"/>
                </a:solidFill>
              </a:rPr>
              <a:t>How to interpret interactions. The main effects (“age” and “sex”) represent a 1 unit increase when the other variable=0. We are most interested in the interaction variable “age.sex”. Here, it represents the difference in age trends between males and females.</a:t>
            </a:r>
          </a:p>
        </p:txBody>
      </p:sp>
      <p:cxnSp>
        <p:nvCxnSpPr>
          <p:cNvPr id="5" name="Straight Arrow Connector 4">
            <a:extLst>
              <a:ext uri="{FF2B5EF4-FFF2-40B4-BE49-F238E27FC236}">
                <a16:creationId xmlns:a16="http://schemas.microsoft.com/office/drawing/2014/main" id="{66F7EA21-FAD6-DAD7-A098-84C5E8F8C75F}"/>
              </a:ext>
            </a:extLst>
          </p:cNvPr>
          <p:cNvCxnSpPr>
            <a:cxnSpLocks/>
          </p:cNvCxnSpPr>
          <p:nvPr/>
        </p:nvCxnSpPr>
        <p:spPr>
          <a:xfrm flipH="1">
            <a:off x="8915958" y="1959403"/>
            <a:ext cx="756548" cy="339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664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B19C19-7664-AABB-291B-66BDE16C7A65}"/>
              </a:ext>
            </a:extLst>
          </p:cNvPr>
          <p:cNvSpPr>
            <a:spLocks noGrp="1"/>
          </p:cNvSpPr>
          <p:nvPr>
            <p:ph type="sldNum" sz="quarter" idx="12"/>
          </p:nvPr>
        </p:nvSpPr>
        <p:spPr/>
        <p:txBody>
          <a:bodyPr/>
          <a:lstStyle/>
          <a:p>
            <a:fld id="{16D16E31-E128-4556-899B-701A42963F24}" type="slidenum">
              <a:rPr lang="en-US" smtClean="0"/>
              <a:t>63</a:t>
            </a:fld>
            <a:endParaRPr lang="en-US" dirty="0"/>
          </a:p>
        </p:txBody>
      </p:sp>
      <p:pic>
        <p:nvPicPr>
          <p:cNvPr id="14338" name="Picture 2" descr="Plot object">
            <a:extLst>
              <a:ext uri="{FF2B5EF4-FFF2-40B4-BE49-F238E27FC236}">
                <a16:creationId xmlns:a16="http://schemas.microsoft.com/office/drawing/2014/main" id="{B4C19157-E099-E9ED-1B50-60F59067C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0"/>
            <a:ext cx="11256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BEF3ED-4D46-C8FB-1C98-A81FF823BDAA}"/>
              </a:ext>
            </a:extLst>
          </p:cNvPr>
          <p:cNvSpPr txBox="1"/>
          <p:nvPr/>
        </p:nvSpPr>
        <p:spPr>
          <a:xfrm>
            <a:off x="7408025" y="1097393"/>
            <a:ext cx="3804458" cy="923330"/>
          </a:xfrm>
          <a:prstGeom prst="rect">
            <a:avLst/>
          </a:prstGeom>
          <a:noFill/>
        </p:spPr>
        <p:txBody>
          <a:bodyPr wrap="square" rtlCol="0">
            <a:spAutoFit/>
          </a:bodyPr>
          <a:lstStyle/>
          <a:p>
            <a:r>
              <a:rPr lang="en-US" dirty="0">
                <a:highlight>
                  <a:srgbClr val="FFFF00"/>
                </a:highlight>
              </a:rPr>
              <a:t>A 13 unit increase in age for males, results in increased odds of significant coronary disease by a factor of 3. </a:t>
            </a:r>
          </a:p>
        </p:txBody>
      </p:sp>
      <p:sp>
        <p:nvSpPr>
          <p:cNvPr id="4" name="TextBox 3">
            <a:extLst>
              <a:ext uri="{FF2B5EF4-FFF2-40B4-BE49-F238E27FC236}">
                <a16:creationId xmlns:a16="http://schemas.microsoft.com/office/drawing/2014/main" id="{936D78D7-CEC9-4E25-1754-0F6B31DB3420}"/>
              </a:ext>
            </a:extLst>
          </p:cNvPr>
          <p:cNvSpPr txBox="1"/>
          <p:nvPr/>
        </p:nvSpPr>
        <p:spPr>
          <a:xfrm>
            <a:off x="5505795" y="3429000"/>
            <a:ext cx="5592839" cy="1200329"/>
          </a:xfrm>
          <a:prstGeom prst="rect">
            <a:avLst/>
          </a:prstGeom>
          <a:noFill/>
        </p:spPr>
        <p:txBody>
          <a:bodyPr wrap="square" rtlCol="0">
            <a:spAutoFit/>
          </a:bodyPr>
          <a:lstStyle/>
          <a:p>
            <a:r>
              <a:rPr lang="en-US" dirty="0">
                <a:highlight>
                  <a:srgbClr val="FFFF00"/>
                </a:highlight>
              </a:rPr>
              <a:t>For duration of symptoms, we need to discuss both variables. Cad.dur increases the chances of Sig. Coronary disease but less so for higher duration in Cad.dur2</a:t>
            </a:r>
          </a:p>
          <a:p>
            <a:r>
              <a:rPr lang="en-US" dirty="0">
                <a:highlight>
                  <a:srgbClr val="FFFF00"/>
                </a:highlight>
              </a:rPr>
              <a:t>(i.e., “it increases at a decreasing rate”)  </a:t>
            </a:r>
          </a:p>
        </p:txBody>
      </p:sp>
      <p:cxnSp>
        <p:nvCxnSpPr>
          <p:cNvPr id="6" name="Straight Arrow Connector 5">
            <a:extLst>
              <a:ext uri="{FF2B5EF4-FFF2-40B4-BE49-F238E27FC236}">
                <a16:creationId xmlns:a16="http://schemas.microsoft.com/office/drawing/2014/main" id="{9E826321-4141-D187-F3F7-BCCEA5FC3219}"/>
              </a:ext>
            </a:extLst>
          </p:cNvPr>
          <p:cNvCxnSpPr/>
          <p:nvPr/>
        </p:nvCxnSpPr>
        <p:spPr>
          <a:xfrm flipH="1" flipV="1">
            <a:off x="4404220" y="3607266"/>
            <a:ext cx="922789" cy="2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6FADE8A-D386-E65B-212A-A6F412FB4B77}"/>
              </a:ext>
            </a:extLst>
          </p:cNvPr>
          <p:cNvCxnSpPr>
            <a:cxnSpLocks/>
          </p:cNvCxnSpPr>
          <p:nvPr/>
        </p:nvCxnSpPr>
        <p:spPr>
          <a:xfrm flipH="1" flipV="1">
            <a:off x="4051883" y="4278385"/>
            <a:ext cx="1364519" cy="9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3CC64D9-2C07-1D16-0BEC-345976E250CB}"/>
              </a:ext>
            </a:extLst>
          </p:cNvPr>
          <p:cNvSpPr txBox="1"/>
          <p:nvPr/>
        </p:nvSpPr>
        <p:spPr>
          <a:xfrm>
            <a:off x="5851142" y="4747470"/>
            <a:ext cx="5592839" cy="923330"/>
          </a:xfrm>
          <a:prstGeom prst="rect">
            <a:avLst/>
          </a:prstGeom>
          <a:noFill/>
        </p:spPr>
        <p:txBody>
          <a:bodyPr wrap="square" rtlCol="0">
            <a:spAutoFit/>
          </a:bodyPr>
          <a:lstStyle/>
          <a:p>
            <a:r>
              <a:rPr lang="en-US" dirty="0">
                <a:highlight>
                  <a:srgbClr val="FFFF00"/>
                </a:highlight>
              </a:rPr>
              <a:t>For cholesterol levels, we need to discuss both variables. Choleste2 increases the chances of Sig. Coronary disease, more so for higher levels. </a:t>
            </a:r>
          </a:p>
        </p:txBody>
      </p:sp>
    </p:spTree>
    <p:extLst>
      <p:ext uri="{BB962C8B-B14F-4D97-AF65-F5344CB8AC3E}">
        <p14:creationId xmlns:p14="http://schemas.microsoft.com/office/powerpoint/2010/main" val="3140655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5CAC9F-EE07-8290-6F62-6BBB9EB089FD}"/>
              </a:ext>
            </a:extLst>
          </p:cNvPr>
          <p:cNvSpPr>
            <a:spLocks noGrp="1"/>
          </p:cNvSpPr>
          <p:nvPr>
            <p:ph type="sldNum" sz="quarter" idx="12"/>
          </p:nvPr>
        </p:nvSpPr>
        <p:spPr/>
        <p:txBody>
          <a:bodyPr/>
          <a:lstStyle/>
          <a:p>
            <a:fld id="{16D16E31-E128-4556-899B-701A42963F24}" type="slidenum">
              <a:rPr lang="en-US" smtClean="0"/>
              <a:t>64</a:t>
            </a:fld>
            <a:endParaRPr lang="en-US" dirty="0"/>
          </a:p>
        </p:txBody>
      </p:sp>
      <p:pic>
        <p:nvPicPr>
          <p:cNvPr id="15362" name="Picture 2" descr="Plot object">
            <a:extLst>
              <a:ext uri="{FF2B5EF4-FFF2-40B4-BE49-F238E27FC236}">
                <a16:creationId xmlns:a16="http://schemas.microsoft.com/office/drawing/2014/main" id="{AD15F09A-9A2F-61D1-9F96-5A179CF74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0"/>
            <a:ext cx="964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759B675-B3C9-559B-1724-5F171C92032C}"/>
              </a:ext>
            </a:extLst>
          </p:cNvPr>
          <p:cNvSpPr/>
          <p:nvPr/>
        </p:nvSpPr>
        <p:spPr>
          <a:xfrm>
            <a:off x="9057165" y="5446762"/>
            <a:ext cx="439173" cy="3416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B182504-15FF-1E6A-C9BC-8170EB64724E}"/>
              </a:ext>
            </a:extLst>
          </p:cNvPr>
          <p:cNvSpPr/>
          <p:nvPr/>
        </p:nvSpPr>
        <p:spPr>
          <a:xfrm>
            <a:off x="2399979" y="921166"/>
            <a:ext cx="439173" cy="3416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023D0FA-7C79-4EB3-39DD-356C79AA5614}"/>
              </a:ext>
            </a:extLst>
          </p:cNvPr>
          <p:cNvSpPr/>
          <p:nvPr/>
        </p:nvSpPr>
        <p:spPr>
          <a:xfrm>
            <a:off x="2442623" y="1646726"/>
            <a:ext cx="439173" cy="3416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B42D250-676E-CC8D-1932-290D33CADE04}"/>
              </a:ext>
            </a:extLst>
          </p:cNvPr>
          <p:cNvSpPr/>
          <p:nvPr/>
        </p:nvSpPr>
        <p:spPr>
          <a:xfrm>
            <a:off x="2586010" y="2414564"/>
            <a:ext cx="439173" cy="3416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BAD894A-2585-B7A3-9758-349A47373180}"/>
              </a:ext>
            </a:extLst>
          </p:cNvPr>
          <p:cNvSpPr/>
          <p:nvPr/>
        </p:nvSpPr>
        <p:spPr>
          <a:xfrm>
            <a:off x="2662210" y="3157478"/>
            <a:ext cx="439173" cy="3416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4284588-4F3D-F2B6-9186-7EDF20BADDE9}"/>
              </a:ext>
            </a:extLst>
          </p:cNvPr>
          <p:cNvSpPr/>
          <p:nvPr/>
        </p:nvSpPr>
        <p:spPr>
          <a:xfrm>
            <a:off x="2720604" y="3900392"/>
            <a:ext cx="439173" cy="3416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892E274-7AC5-375A-C966-07C785F4FCFA}"/>
              </a:ext>
            </a:extLst>
          </p:cNvPr>
          <p:cNvSpPr/>
          <p:nvPr/>
        </p:nvSpPr>
        <p:spPr>
          <a:xfrm>
            <a:off x="2940191" y="4665188"/>
            <a:ext cx="439173" cy="3416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A87993F-4E6E-16FA-A847-7726361D6D2C}"/>
              </a:ext>
            </a:extLst>
          </p:cNvPr>
          <p:cNvSpPr txBox="1"/>
          <p:nvPr/>
        </p:nvSpPr>
        <p:spPr>
          <a:xfrm>
            <a:off x="4696262" y="1646726"/>
            <a:ext cx="4116376" cy="1200329"/>
          </a:xfrm>
          <a:prstGeom prst="rect">
            <a:avLst/>
          </a:prstGeom>
          <a:noFill/>
        </p:spPr>
        <p:txBody>
          <a:bodyPr wrap="square" rtlCol="0">
            <a:spAutoFit/>
          </a:bodyPr>
          <a:lstStyle/>
          <a:p>
            <a:r>
              <a:rPr lang="en-US" dirty="0">
                <a:highlight>
                  <a:srgbClr val="FFFF00"/>
                </a:highlight>
              </a:rPr>
              <a:t>Age is the most important predictor in understanding significant coronary disease in this data. Followed by the age*sex interaction. </a:t>
            </a:r>
          </a:p>
        </p:txBody>
      </p:sp>
      <p:sp>
        <p:nvSpPr>
          <p:cNvPr id="11" name="TextBox 10">
            <a:extLst>
              <a:ext uri="{FF2B5EF4-FFF2-40B4-BE49-F238E27FC236}">
                <a16:creationId xmlns:a16="http://schemas.microsoft.com/office/drawing/2014/main" id="{4D4D41F5-68E0-9748-1941-8D9320896F51}"/>
              </a:ext>
            </a:extLst>
          </p:cNvPr>
          <p:cNvSpPr txBox="1"/>
          <p:nvPr/>
        </p:nvSpPr>
        <p:spPr>
          <a:xfrm>
            <a:off x="4696262" y="3023229"/>
            <a:ext cx="4116376" cy="2031325"/>
          </a:xfrm>
          <a:prstGeom prst="rect">
            <a:avLst/>
          </a:prstGeom>
          <a:noFill/>
        </p:spPr>
        <p:txBody>
          <a:bodyPr wrap="square" rtlCol="0">
            <a:spAutoFit/>
          </a:bodyPr>
          <a:lstStyle/>
          <a:p>
            <a:r>
              <a:rPr lang="en-US" dirty="0">
                <a:highlight>
                  <a:srgbClr val="FFFF00"/>
                </a:highlight>
              </a:rPr>
              <a:t>In other words, if we only had the resources to select 1 variable to understand a patients chance of getting SCD, it would be age. That would give our staff a better chance of knowing who might have it and how we can plan to improve health outcomes.</a:t>
            </a:r>
          </a:p>
        </p:txBody>
      </p:sp>
      <p:cxnSp>
        <p:nvCxnSpPr>
          <p:cNvPr id="13" name="Straight Arrow Connector 12">
            <a:extLst>
              <a:ext uri="{FF2B5EF4-FFF2-40B4-BE49-F238E27FC236}">
                <a16:creationId xmlns:a16="http://schemas.microsoft.com/office/drawing/2014/main" id="{11298E02-B6BD-9F35-AAD6-DD744FE17D08}"/>
              </a:ext>
            </a:extLst>
          </p:cNvPr>
          <p:cNvCxnSpPr/>
          <p:nvPr/>
        </p:nvCxnSpPr>
        <p:spPr>
          <a:xfrm flipH="1">
            <a:off x="2399979" y="4836008"/>
            <a:ext cx="2296283" cy="781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106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240AE8-81E4-7B8D-DEEB-166D7038240E}"/>
              </a:ext>
            </a:extLst>
          </p:cNvPr>
          <p:cNvSpPr>
            <a:spLocks noGrp="1"/>
          </p:cNvSpPr>
          <p:nvPr>
            <p:ph type="sldNum" sz="quarter" idx="12"/>
          </p:nvPr>
        </p:nvSpPr>
        <p:spPr/>
        <p:txBody>
          <a:bodyPr/>
          <a:lstStyle/>
          <a:p>
            <a:fld id="{16D16E31-E128-4556-899B-701A42963F24}" type="slidenum">
              <a:rPr lang="en-US" smtClean="0"/>
              <a:t>65</a:t>
            </a:fld>
            <a:endParaRPr lang="en-US" dirty="0"/>
          </a:p>
        </p:txBody>
      </p:sp>
      <p:pic>
        <p:nvPicPr>
          <p:cNvPr id="5122" name="Picture 2" descr="Plot object">
            <a:extLst>
              <a:ext uri="{FF2B5EF4-FFF2-40B4-BE49-F238E27FC236}">
                <a16:creationId xmlns:a16="http://schemas.microsoft.com/office/drawing/2014/main" id="{6B1F212A-03E7-0FF7-920A-46340D43E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0"/>
            <a:ext cx="11256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A872F7-E193-F510-1BA3-F52E9E3F343A}"/>
              </a:ext>
            </a:extLst>
          </p:cNvPr>
          <p:cNvSpPr txBox="1"/>
          <p:nvPr/>
        </p:nvSpPr>
        <p:spPr>
          <a:xfrm>
            <a:off x="-58723" y="0"/>
            <a:ext cx="897622" cy="369332"/>
          </a:xfrm>
          <a:prstGeom prst="rect">
            <a:avLst/>
          </a:prstGeom>
          <a:noFill/>
        </p:spPr>
        <p:txBody>
          <a:bodyPr wrap="square" rtlCol="0">
            <a:spAutoFit/>
          </a:bodyPr>
          <a:lstStyle/>
          <a:p>
            <a:r>
              <a:rPr lang="en-US" dirty="0">
                <a:highlight>
                  <a:srgbClr val="00FFFF"/>
                </a:highlight>
              </a:rPr>
              <a:t>Logits</a:t>
            </a:r>
          </a:p>
        </p:txBody>
      </p:sp>
      <p:sp>
        <p:nvSpPr>
          <p:cNvPr id="4" name="TextBox 3">
            <a:extLst>
              <a:ext uri="{FF2B5EF4-FFF2-40B4-BE49-F238E27FC236}">
                <a16:creationId xmlns:a16="http://schemas.microsoft.com/office/drawing/2014/main" id="{B4985BD7-8B1B-0A77-B426-FED5B642E0A3}"/>
              </a:ext>
            </a:extLst>
          </p:cNvPr>
          <p:cNvSpPr txBox="1"/>
          <p:nvPr/>
        </p:nvSpPr>
        <p:spPr>
          <a:xfrm>
            <a:off x="3466052" y="2115425"/>
            <a:ext cx="2306972" cy="646331"/>
          </a:xfrm>
          <a:prstGeom prst="rect">
            <a:avLst/>
          </a:prstGeom>
          <a:noFill/>
        </p:spPr>
        <p:txBody>
          <a:bodyPr wrap="square" rtlCol="0">
            <a:spAutoFit/>
          </a:bodyPr>
          <a:lstStyle/>
          <a:p>
            <a:r>
              <a:rPr lang="en-US" dirty="0">
                <a:highlight>
                  <a:srgbClr val="FFFF00"/>
                </a:highlight>
              </a:rPr>
              <a:t>Using splines to show nonlinear trend</a:t>
            </a:r>
          </a:p>
        </p:txBody>
      </p:sp>
      <p:sp>
        <p:nvSpPr>
          <p:cNvPr id="5" name="TextBox 4">
            <a:extLst>
              <a:ext uri="{FF2B5EF4-FFF2-40B4-BE49-F238E27FC236}">
                <a16:creationId xmlns:a16="http://schemas.microsoft.com/office/drawing/2014/main" id="{AFC2F808-9B5D-1CB8-E2EF-21D6234505BE}"/>
              </a:ext>
            </a:extLst>
          </p:cNvPr>
          <p:cNvSpPr txBox="1"/>
          <p:nvPr/>
        </p:nvSpPr>
        <p:spPr>
          <a:xfrm>
            <a:off x="6672044" y="5363362"/>
            <a:ext cx="2306972" cy="646331"/>
          </a:xfrm>
          <a:prstGeom prst="rect">
            <a:avLst/>
          </a:prstGeom>
          <a:noFill/>
        </p:spPr>
        <p:txBody>
          <a:bodyPr wrap="square" rtlCol="0">
            <a:spAutoFit/>
          </a:bodyPr>
          <a:lstStyle/>
          <a:p>
            <a:r>
              <a:rPr lang="en-US" dirty="0">
                <a:highlight>
                  <a:srgbClr val="FFFF00"/>
                </a:highlight>
              </a:rPr>
              <a:t>Using nonlinear splines to show trend</a:t>
            </a:r>
          </a:p>
        </p:txBody>
      </p:sp>
      <p:sp>
        <p:nvSpPr>
          <p:cNvPr id="6" name="TextBox 5">
            <a:hlinkClick r:id="rId3" action="ppaction://hlinksldjump"/>
            <a:extLst>
              <a:ext uri="{FF2B5EF4-FFF2-40B4-BE49-F238E27FC236}">
                <a16:creationId xmlns:a16="http://schemas.microsoft.com/office/drawing/2014/main" id="{1C6C35AB-A40E-2B45-7D69-10E13C938255}"/>
              </a:ext>
            </a:extLst>
          </p:cNvPr>
          <p:cNvSpPr txBox="1"/>
          <p:nvPr/>
        </p:nvSpPr>
        <p:spPr>
          <a:xfrm>
            <a:off x="6829623" y="925090"/>
            <a:ext cx="4001548" cy="830997"/>
          </a:xfrm>
          <a:prstGeom prst="rect">
            <a:avLst/>
          </a:prstGeom>
          <a:noFill/>
        </p:spPr>
        <p:txBody>
          <a:bodyPr wrap="square" rtlCol="0">
            <a:spAutoFit/>
          </a:bodyPr>
          <a:lstStyle/>
          <a:p>
            <a:r>
              <a:rPr lang="en-US" sz="2400" dirty="0">
                <a:solidFill>
                  <a:schemeClr val="bg1"/>
                </a:solidFill>
                <a:highlight>
                  <a:srgbClr val="800080"/>
                </a:highlight>
              </a:rPr>
              <a:t>CLICK THIS LINK to learn more about “Nonlinearity”</a:t>
            </a:r>
          </a:p>
        </p:txBody>
      </p:sp>
    </p:spTree>
    <p:extLst>
      <p:ext uri="{BB962C8B-B14F-4D97-AF65-F5344CB8AC3E}">
        <p14:creationId xmlns:p14="http://schemas.microsoft.com/office/powerpoint/2010/main" val="2036156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B9D3E9-3142-4B87-1A89-6DB080C08D2A}"/>
              </a:ext>
            </a:extLst>
          </p:cNvPr>
          <p:cNvSpPr>
            <a:spLocks noGrp="1"/>
          </p:cNvSpPr>
          <p:nvPr>
            <p:ph type="sldNum" sz="quarter" idx="12"/>
          </p:nvPr>
        </p:nvSpPr>
        <p:spPr/>
        <p:txBody>
          <a:bodyPr/>
          <a:lstStyle/>
          <a:p>
            <a:fld id="{16D16E31-E128-4556-899B-701A42963F24}" type="slidenum">
              <a:rPr lang="en-US" smtClean="0"/>
              <a:t>66</a:t>
            </a:fld>
            <a:endParaRPr lang="en-US" dirty="0"/>
          </a:p>
        </p:txBody>
      </p:sp>
      <p:pic>
        <p:nvPicPr>
          <p:cNvPr id="4098" name="Picture 2" descr="Plot object">
            <a:extLst>
              <a:ext uri="{FF2B5EF4-FFF2-40B4-BE49-F238E27FC236}">
                <a16:creationId xmlns:a16="http://schemas.microsoft.com/office/drawing/2014/main" id="{523FA440-B322-9216-37AB-3BAEC5E34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0"/>
            <a:ext cx="11256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60688D-1E56-C127-6509-83B9B93A9A89}"/>
              </a:ext>
            </a:extLst>
          </p:cNvPr>
          <p:cNvSpPr txBox="1"/>
          <p:nvPr/>
        </p:nvSpPr>
        <p:spPr>
          <a:xfrm>
            <a:off x="-75501" y="-58723"/>
            <a:ext cx="1249960" cy="369332"/>
          </a:xfrm>
          <a:prstGeom prst="rect">
            <a:avLst/>
          </a:prstGeom>
          <a:noFill/>
        </p:spPr>
        <p:txBody>
          <a:bodyPr wrap="square" rtlCol="0">
            <a:spAutoFit/>
          </a:bodyPr>
          <a:lstStyle/>
          <a:p>
            <a:r>
              <a:rPr lang="en-US" dirty="0">
                <a:highlight>
                  <a:srgbClr val="00FFFF"/>
                </a:highlight>
              </a:rPr>
              <a:t>Probability</a:t>
            </a:r>
          </a:p>
        </p:txBody>
      </p:sp>
      <p:sp>
        <p:nvSpPr>
          <p:cNvPr id="4" name="TextBox 3">
            <a:extLst>
              <a:ext uri="{FF2B5EF4-FFF2-40B4-BE49-F238E27FC236}">
                <a16:creationId xmlns:a16="http://schemas.microsoft.com/office/drawing/2014/main" id="{C03503F8-E59C-C764-E6D0-A6501A7CDCB7}"/>
              </a:ext>
            </a:extLst>
          </p:cNvPr>
          <p:cNvSpPr txBox="1"/>
          <p:nvPr/>
        </p:nvSpPr>
        <p:spPr>
          <a:xfrm>
            <a:off x="2856488" y="1557075"/>
            <a:ext cx="3815556" cy="1477328"/>
          </a:xfrm>
          <a:prstGeom prst="rect">
            <a:avLst/>
          </a:prstGeom>
          <a:noFill/>
        </p:spPr>
        <p:txBody>
          <a:bodyPr wrap="square" rtlCol="0">
            <a:spAutoFit/>
          </a:bodyPr>
          <a:lstStyle/>
          <a:p>
            <a:r>
              <a:rPr lang="en-US" dirty="0">
                <a:highlight>
                  <a:srgbClr val="FFFF00"/>
                </a:highlight>
              </a:rPr>
              <a:t>Using nonlinear splines to show trend.</a:t>
            </a:r>
          </a:p>
          <a:p>
            <a:r>
              <a:rPr lang="en-US" dirty="0">
                <a:highlight>
                  <a:srgbClr val="FFFF00"/>
                </a:highlight>
              </a:rPr>
              <a:t> </a:t>
            </a:r>
          </a:p>
          <a:p>
            <a:r>
              <a:rPr lang="en-US" dirty="0">
                <a:highlight>
                  <a:srgbClr val="FFFF00"/>
                </a:highlight>
              </a:rPr>
              <a:t>Without high missing data, we might make “choleste2” &amp; “choleste3” model because of 2 “bends”.</a:t>
            </a:r>
          </a:p>
        </p:txBody>
      </p:sp>
      <p:sp>
        <p:nvSpPr>
          <p:cNvPr id="5" name="TextBox 4">
            <a:extLst>
              <a:ext uri="{FF2B5EF4-FFF2-40B4-BE49-F238E27FC236}">
                <a16:creationId xmlns:a16="http://schemas.microsoft.com/office/drawing/2014/main" id="{54DFE8C7-B8CF-68D4-C89A-F4D2AA49322F}"/>
              </a:ext>
            </a:extLst>
          </p:cNvPr>
          <p:cNvSpPr txBox="1"/>
          <p:nvPr/>
        </p:nvSpPr>
        <p:spPr>
          <a:xfrm>
            <a:off x="6672044" y="5363362"/>
            <a:ext cx="2306972" cy="646331"/>
          </a:xfrm>
          <a:prstGeom prst="rect">
            <a:avLst/>
          </a:prstGeom>
          <a:noFill/>
        </p:spPr>
        <p:txBody>
          <a:bodyPr wrap="square" rtlCol="0">
            <a:spAutoFit/>
          </a:bodyPr>
          <a:lstStyle/>
          <a:p>
            <a:r>
              <a:rPr lang="en-US" dirty="0">
                <a:highlight>
                  <a:srgbClr val="FFFF00"/>
                </a:highlight>
              </a:rPr>
              <a:t>Using nonlinear splines to show trend</a:t>
            </a:r>
          </a:p>
        </p:txBody>
      </p:sp>
      <p:cxnSp>
        <p:nvCxnSpPr>
          <p:cNvPr id="7" name="Straight Arrow Connector 6">
            <a:extLst>
              <a:ext uri="{FF2B5EF4-FFF2-40B4-BE49-F238E27FC236}">
                <a16:creationId xmlns:a16="http://schemas.microsoft.com/office/drawing/2014/main" id="{07A21AC3-00BC-DCAA-1F02-14B8F9A30175}"/>
              </a:ext>
            </a:extLst>
          </p:cNvPr>
          <p:cNvCxnSpPr>
            <a:cxnSpLocks/>
          </p:cNvCxnSpPr>
          <p:nvPr/>
        </p:nvCxnSpPr>
        <p:spPr>
          <a:xfrm flipH="1" flipV="1">
            <a:off x="2670372" y="1448474"/>
            <a:ext cx="186116" cy="501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D03A1BE-6DDA-31E2-6059-46AD276E88F4}"/>
              </a:ext>
            </a:extLst>
          </p:cNvPr>
          <p:cNvCxnSpPr>
            <a:cxnSpLocks/>
          </p:cNvCxnSpPr>
          <p:nvPr/>
        </p:nvCxnSpPr>
        <p:spPr>
          <a:xfrm flipH="1" flipV="1">
            <a:off x="3663186" y="958086"/>
            <a:ext cx="186116" cy="501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9582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B76BEF-9AB4-EA22-F2A0-D2471D6BD2D6}"/>
              </a:ext>
            </a:extLst>
          </p:cNvPr>
          <p:cNvSpPr>
            <a:spLocks noGrp="1"/>
          </p:cNvSpPr>
          <p:nvPr>
            <p:ph type="sldNum" sz="quarter" idx="12"/>
          </p:nvPr>
        </p:nvSpPr>
        <p:spPr/>
        <p:txBody>
          <a:bodyPr/>
          <a:lstStyle/>
          <a:p>
            <a:fld id="{16D16E31-E128-4556-899B-701A42963F24}" type="slidenum">
              <a:rPr lang="en-US" smtClean="0"/>
              <a:t>67</a:t>
            </a:fld>
            <a:endParaRPr lang="en-US" dirty="0"/>
          </a:p>
        </p:txBody>
      </p:sp>
      <p:pic>
        <p:nvPicPr>
          <p:cNvPr id="6146" name="Picture 2" descr="Plot object">
            <a:extLst>
              <a:ext uri="{FF2B5EF4-FFF2-40B4-BE49-F238E27FC236}">
                <a16:creationId xmlns:a16="http://schemas.microsoft.com/office/drawing/2014/main" id="{B5B47060-34A2-D2C4-0497-D43276790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8" y="0"/>
            <a:ext cx="8442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692CF1-6965-B406-D6AF-D493FCE7C1A9}"/>
              </a:ext>
            </a:extLst>
          </p:cNvPr>
          <p:cNvSpPr txBox="1"/>
          <p:nvPr/>
        </p:nvSpPr>
        <p:spPr>
          <a:xfrm>
            <a:off x="2945933" y="1385582"/>
            <a:ext cx="3362587" cy="1477328"/>
          </a:xfrm>
          <a:prstGeom prst="rect">
            <a:avLst/>
          </a:prstGeom>
          <a:noFill/>
        </p:spPr>
        <p:txBody>
          <a:bodyPr wrap="square" rtlCol="0">
            <a:spAutoFit/>
          </a:bodyPr>
          <a:lstStyle/>
          <a:p>
            <a:r>
              <a:rPr lang="en-US" dirty="0">
                <a:highlight>
                  <a:srgbClr val="FFFF00"/>
                </a:highlight>
              </a:rPr>
              <a:t>Males have a significantly steeper increasing trend than Females. </a:t>
            </a:r>
          </a:p>
          <a:p>
            <a:r>
              <a:rPr lang="en-US" dirty="0">
                <a:highlight>
                  <a:srgbClr val="FFFF00"/>
                </a:highlight>
              </a:rPr>
              <a:t>This is a significant difference in trends between males and females.</a:t>
            </a:r>
          </a:p>
        </p:txBody>
      </p:sp>
      <p:sp>
        <p:nvSpPr>
          <p:cNvPr id="4" name="TextBox 3">
            <a:extLst>
              <a:ext uri="{FF2B5EF4-FFF2-40B4-BE49-F238E27FC236}">
                <a16:creationId xmlns:a16="http://schemas.microsoft.com/office/drawing/2014/main" id="{80BE3AEF-7883-05A4-FCCA-F7AF155F4899}"/>
              </a:ext>
            </a:extLst>
          </p:cNvPr>
          <p:cNvSpPr txBox="1"/>
          <p:nvPr/>
        </p:nvSpPr>
        <p:spPr>
          <a:xfrm>
            <a:off x="6848669" y="671804"/>
            <a:ext cx="1287625" cy="369332"/>
          </a:xfrm>
          <a:prstGeom prst="rect">
            <a:avLst/>
          </a:prstGeom>
          <a:noFill/>
        </p:spPr>
        <p:txBody>
          <a:bodyPr wrap="square" rtlCol="0">
            <a:spAutoFit/>
          </a:bodyPr>
          <a:lstStyle/>
          <a:p>
            <a:r>
              <a:rPr lang="en-US" dirty="0">
                <a:solidFill>
                  <a:srgbClr val="00B0F0"/>
                </a:solidFill>
              </a:rPr>
              <a:t>Males</a:t>
            </a:r>
          </a:p>
        </p:txBody>
      </p:sp>
      <p:sp>
        <p:nvSpPr>
          <p:cNvPr id="5" name="TextBox 4">
            <a:extLst>
              <a:ext uri="{FF2B5EF4-FFF2-40B4-BE49-F238E27FC236}">
                <a16:creationId xmlns:a16="http://schemas.microsoft.com/office/drawing/2014/main" id="{B661EC54-4E1A-83AE-B34B-1B9003B9BDA4}"/>
              </a:ext>
            </a:extLst>
          </p:cNvPr>
          <p:cNvSpPr txBox="1"/>
          <p:nvPr/>
        </p:nvSpPr>
        <p:spPr>
          <a:xfrm>
            <a:off x="8288694" y="4957665"/>
            <a:ext cx="1287625" cy="369332"/>
          </a:xfrm>
          <a:prstGeom prst="rect">
            <a:avLst/>
          </a:prstGeom>
          <a:noFill/>
        </p:spPr>
        <p:txBody>
          <a:bodyPr wrap="square" rtlCol="0">
            <a:spAutoFit/>
          </a:bodyPr>
          <a:lstStyle/>
          <a:p>
            <a:r>
              <a:rPr lang="en-US" dirty="0">
                <a:solidFill>
                  <a:srgbClr val="FFC000"/>
                </a:solidFill>
              </a:rPr>
              <a:t>Females</a:t>
            </a:r>
          </a:p>
        </p:txBody>
      </p:sp>
      <p:sp>
        <p:nvSpPr>
          <p:cNvPr id="8" name="TextBox 7">
            <a:hlinkClick r:id="rId3" action="ppaction://hlinksldjump"/>
            <a:extLst>
              <a:ext uri="{FF2B5EF4-FFF2-40B4-BE49-F238E27FC236}">
                <a16:creationId xmlns:a16="http://schemas.microsoft.com/office/drawing/2014/main" id="{4A047B9F-7CD9-2D41-18BE-E775076B2510}"/>
              </a:ext>
            </a:extLst>
          </p:cNvPr>
          <p:cNvSpPr txBox="1"/>
          <p:nvPr/>
        </p:nvSpPr>
        <p:spPr>
          <a:xfrm>
            <a:off x="0" y="440971"/>
            <a:ext cx="4001548" cy="830997"/>
          </a:xfrm>
          <a:prstGeom prst="rect">
            <a:avLst/>
          </a:prstGeom>
          <a:noFill/>
        </p:spPr>
        <p:txBody>
          <a:bodyPr wrap="square" rtlCol="0">
            <a:spAutoFit/>
          </a:bodyPr>
          <a:lstStyle/>
          <a:p>
            <a:r>
              <a:rPr lang="en-US" sz="2400" dirty="0">
                <a:solidFill>
                  <a:schemeClr val="bg1"/>
                </a:solidFill>
                <a:highlight>
                  <a:srgbClr val="800080"/>
                </a:highlight>
              </a:rPr>
              <a:t>CLICK THIS LINK to learn more about “Interactions”</a:t>
            </a:r>
          </a:p>
        </p:txBody>
      </p:sp>
    </p:spTree>
    <p:extLst>
      <p:ext uri="{BB962C8B-B14F-4D97-AF65-F5344CB8AC3E}">
        <p14:creationId xmlns:p14="http://schemas.microsoft.com/office/powerpoint/2010/main" val="1005958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435A-6908-DCAE-98E6-BAED64053660}"/>
              </a:ext>
            </a:extLst>
          </p:cNvPr>
          <p:cNvSpPr>
            <a:spLocks noGrp="1"/>
          </p:cNvSpPr>
          <p:nvPr>
            <p:ph type="title"/>
          </p:nvPr>
        </p:nvSpPr>
        <p:spPr/>
        <p:txBody>
          <a:bodyPr/>
          <a:lstStyle/>
          <a:p>
            <a:r>
              <a:rPr lang="en-US" dirty="0"/>
              <a:t>Model Calibration</a:t>
            </a:r>
          </a:p>
        </p:txBody>
      </p:sp>
      <p:pic>
        <p:nvPicPr>
          <p:cNvPr id="18434" name="Picture 2" descr="Plot object">
            <a:extLst>
              <a:ext uri="{FF2B5EF4-FFF2-40B4-BE49-F238E27FC236}">
                <a16:creationId xmlns:a16="http://schemas.microsoft.com/office/drawing/2014/main" id="{B212A34A-2B92-7157-C0F0-97E30C3429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29094" y="1737360"/>
            <a:ext cx="5603846" cy="455227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97C1933-4C80-13D7-BBCE-F87B757FB2FD}"/>
              </a:ext>
            </a:extLst>
          </p:cNvPr>
          <p:cNvSpPr>
            <a:spLocks noGrp="1"/>
          </p:cNvSpPr>
          <p:nvPr>
            <p:ph type="sldNum" sz="quarter" idx="12"/>
          </p:nvPr>
        </p:nvSpPr>
        <p:spPr/>
        <p:txBody>
          <a:bodyPr/>
          <a:lstStyle/>
          <a:p>
            <a:fld id="{16D16E31-E128-4556-899B-701A42963F24}" type="slidenum">
              <a:rPr lang="en-US" smtClean="0"/>
              <a:t>68</a:t>
            </a:fld>
            <a:endParaRPr lang="en-US" dirty="0"/>
          </a:p>
        </p:txBody>
      </p:sp>
      <p:sp>
        <p:nvSpPr>
          <p:cNvPr id="5" name="TextBox 4">
            <a:extLst>
              <a:ext uri="{FF2B5EF4-FFF2-40B4-BE49-F238E27FC236}">
                <a16:creationId xmlns:a16="http://schemas.microsoft.com/office/drawing/2014/main" id="{FFC532A0-2E9F-BBE3-5AE7-2E013499ABDE}"/>
              </a:ext>
            </a:extLst>
          </p:cNvPr>
          <p:cNvSpPr txBox="1"/>
          <p:nvPr/>
        </p:nvSpPr>
        <p:spPr>
          <a:xfrm>
            <a:off x="129473" y="2387150"/>
            <a:ext cx="2629911" cy="2308324"/>
          </a:xfrm>
          <a:prstGeom prst="rect">
            <a:avLst/>
          </a:prstGeom>
          <a:noFill/>
        </p:spPr>
        <p:txBody>
          <a:bodyPr wrap="square" rtlCol="0">
            <a:spAutoFit/>
          </a:bodyPr>
          <a:lstStyle/>
          <a:p>
            <a:r>
              <a:rPr lang="en-US" dirty="0"/>
              <a:t>All 3 lines overlap, except at the lowest predicted values. Because most of the data are for high predictions (see upside down graph in the top right), we feel confident this model is useful.</a:t>
            </a:r>
          </a:p>
        </p:txBody>
      </p:sp>
      <p:sp>
        <p:nvSpPr>
          <p:cNvPr id="6" name="TextBox 5">
            <a:extLst>
              <a:ext uri="{FF2B5EF4-FFF2-40B4-BE49-F238E27FC236}">
                <a16:creationId xmlns:a16="http://schemas.microsoft.com/office/drawing/2014/main" id="{8C7FAF9C-FE62-C59A-29ED-7E5B1A56497B}"/>
              </a:ext>
            </a:extLst>
          </p:cNvPr>
          <p:cNvSpPr txBox="1"/>
          <p:nvPr/>
        </p:nvSpPr>
        <p:spPr>
          <a:xfrm>
            <a:off x="3681875" y="2219603"/>
            <a:ext cx="3010238" cy="1477328"/>
          </a:xfrm>
          <a:prstGeom prst="rect">
            <a:avLst/>
          </a:prstGeom>
          <a:noFill/>
        </p:spPr>
        <p:txBody>
          <a:bodyPr wrap="square" rtlCol="0">
            <a:spAutoFit/>
          </a:bodyPr>
          <a:lstStyle/>
          <a:p>
            <a:r>
              <a:rPr lang="en-US" dirty="0">
                <a:highlight>
                  <a:srgbClr val="FFFF00"/>
                </a:highlight>
              </a:rPr>
              <a:t>The average of the predicted values (X-axis) mostly matches the average of the actual outcomes (Y-axis). This shows a strong sign of calibration.</a:t>
            </a:r>
          </a:p>
        </p:txBody>
      </p:sp>
      <p:sp>
        <p:nvSpPr>
          <p:cNvPr id="3" name="TextBox 2">
            <a:hlinkClick r:id="rId3" action="ppaction://hlinksldjump"/>
            <a:extLst>
              <a:ext uri="{FF2B5EF4-FFF2-40B4-BE49-F238E27FC236}">
                <a16:creationId xmlns:a16="http://schemas.microsoft.com/office/drawing/2014/main" id="{23964BC1-3756-F042-731B-4061D8C569E9}"/>
              </a:ext>
            </a:extLst>
          </p:cNvPr>
          <p:cNvSpPr txBox="1"/>
          <p:nvPr/>
        </p:nvSpPr>
        <p:spPr>
          <a:xfrm>
            <a:off x="6871568" y="427741"/>
            <a:ext cx="4001548" cy="1200329"/>
          </a:xfrm>
          <a:prstGeom prst="rect">
            <a:avLst/>
          </a:prstGeom>
          <a:noFill/>
        </p:spPr>
        <p:txBody>
          <a:bodyPr wrap="square" rtlCol="0">
            <a:spAutoFit/>
          </a:bodyPr>
          <a:lstStyle/>
          <a:p>
            <a:r>
              <a:rPr lang="en-US" sz="2400" dirty="0">
                <a:solidFill>
                  <a:schemeClr val="bg1"/>
                </a:solidFill>
                <a:highlight>
                  <a:srgbClr val="800080"/>
                </a:highlight>
              </a:rPr>
              <a:t>CLICK THIS LINK to learn more about calibration in the “Model Validation” section</a:t>
            </a:r>
          </a:p>
        </p:txBody>
      </p:sp>
    </p:spTree>
    <p:extLst>
      <p:ext uri="{BB962C8B-B14F-4D97-AF65-F5344CB8AC3E}">
        <p14:creationId xmlns:p14="http://schemas.microsoft.com/office/powerpoint/2010/main" val="2633089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3F2A-1A94-FF64-334A-D29B5691A77F}"/>
              </a:ext>
            </a:extLst>
          </p:cNvPr>
          <p:cNvSpPr>
            <a:spLocks noGrp="1"/>
          </p:cNvSpPr>
          <p:nvPr>
            <p:ph type="title"/>
          </p:nvPr>
        </p:nvSpPr>
        <p:spPr/>
        <p:txBody>
          <a:bodyPr>
            <a:normAutofit/>
          </a:bodyPr>
          <a:lstStyle/>
          <a:p>
            <a:r>
              <a:rPr lang="en-US" dirty="0"/>
              <a:t>Model Validation </a:t>
            </a:r>
            <a:br>
              <a:rPr lang="en-US" dirty="0"/>
            </a:br>
            <a:r>
              <a:rPr lang="en-US" dirty="0"/>
              <a:t>(10-fold cross-validation)</a:t>
            </a:r>
          </a:p>
        </p:txBody>
      </p:sp>
      <p:sp>
        <p:nvSpPr>
          <p:cNvPr id="3" name="Slide Number Placeholder 2">
            <a:extLst>
              <a:ext uri="{FF2B5EF4-FFF2-40B4-BE49-F238E27FC236}">
                <a16:creationId xmlns:a16="http://schemas.microsoft.com/office/drawing/2014/main" id="{63F8D5AC-E87E-C7F3-9F4E-FB815B0AB468}"/>
              </a:ext>
            </a:extLst>
          </p:cNvPr>
          <p:cNvSpPr>
            <a:spLocks noGrp="1"/>
          </p:cNvSpPr>
          <p:nvPr>
            <p:ph type="sldNum" sz="quarter" idx="12"/>
          </p:nvPr>
        </p:nvSpPr>
        <p:spPr/>
        <p:txBody>
          <a:bodyPr/>
          <a:lstStyle/>
          <a:p>
            <a:fld id="{16D16E31-E128-4556-899B-701A42963F24}" type="slidenum">
              <a:rPr lang="en-US" smtClean="0"/>
              <a:t>69</a:t>
            </a:fld>
            <a:endParaRPr lang="en-US" dirty="0"/>
          </a:p>
        </p:txBody>
      </p:sp>
      <p:pic>
        <p:nvPicPr>
          <p:cNvPr id="5" name="Picture 4">
            <a:extLst>
              <a:ext uri="{FF2B5EF4-FFF2-40B4-BE49-F238E27FC236}">
                <a16:creationId xmlns:a16="http://schemas.microsoft.com/office/drawing/2014/main" id="{19D00D34-2F6C-AE61-A6CE-8A8FFE74EE03}"/>
              </a:ext>
            </a:extLst>
          </p:cNvPr>
          <p:cNvPicPr>
            <a:picLocks noChangeAspect="1"/>
          </p:cNvPicPr>
          <p:nvPr/>
        </p:nvPicPr>
        <p:blipFill>
          <a:blip r:embed="rId2"/>
          <a:stretch>
            <a:fillRect/>
          </a:stretch>
        </p:blipFill>
        <p:spPr>
          <a:xfrm>
            <a:off x="1834939" y="1657029"/>
            <a:ext cx="8147261" cy="3989926"/>
          </a:xfrm>
          <a:prstGeom prst="rect">
            <a:avLst/>
          </a:prstGeom>
        </p:spPr>
      </p:pic>
      <p:sp>
        <p:nvSpPr>
          <p:cNvPr id="6" name="TextBox 5">
            <a:extLst>
              <a:ext uri="{FF2B5EF4-FFF2-40B4-BE49-F238E27FC236}">
                <a16:creationId xmlns:a16="http://schemas.microsoft.com/office/drawing/2014/main" id="{0EA87CDB-5D69-88D1-DAC1-7A32A596A758}"/>
              </a:ext>
            </a:extLst>
          </p:cNvPr>
          <p:cNvSpPr txBox="1"/>
          <p:nvPr/>
        </p:nvSpPr>
        <p:spPr>
          <a:xfrm>
            <a:off x="10211712" y="965002"/>
            <a:ext cx="1895912" cy="923330"/>
          </a:xfrm>
          <a:prstGeom prst="rect">
            <a:avLst/>
          </a:prstGeom>
          <a:noFill/>
        </p:spPr>
        <p:txBody>
          <a:bodyPr wrap="square" rtlCol="0">
            <a:spAutoFit/>
          </a:bodyPr>
          <a:lstStyle/>
          <a:p>
            <a:r>
              <a:rPr lang="en-US" dirty="0">
                <a:highlight>
                  <a:srgbClr val="00FFFF"/>
                </a:highlight>
              </a:rPr>
              <a:t>Convert to C-stat as 0.579/2 + 0.5 </a:t>
            </a:r>
          </a:p>
          <a:p>
            <a:r>
              <a:rPr lang="en-US" dirty="0">
                <a:highlight>
                  <a:srgbClr val="00FFFF"/>
                </a:highlight>
              </a:rPr>
              <a:t>= 0.79</a:t>
            </a:r>
          </a:p>
        </p:txBody>
      </p:sp>
      <p:cxnSp>
        <p:nvCxnSpPr>
          <p:cNvPr id="7" name="Straight Arrow Connector 6">
            <a:extLst>
              <a:ext uri="{FF2B5EF4-FFF2-40B4-BE49-F238E27FC236}">
                <a16:creationId xmlns:a16="http://schemas.microsoft.com/office/drawing/2014/main" id="{AC08B994-79F0-38B5-56A7-28504CE195EB}"/>
              </a:ext>
            </a:extLst>
          </p:cNvPr>
          <p:cNvCxnSpPr>
            <a:cxnSpLocks/>
            <a:stCxn id="6" idx="1"/>
          </p:cNvCxnSpPr>
          <p:nvPr/>
        </p:nvCxnSpPr>
        <p:spPr>
          <a:xfrm flipH="1">
            <a:off x="9457888" y="1426667"/>
            <a:ext cx="753824" cy="732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EA5E2A7-AE07-C1E9-7771-8ECD9F45A7CC}"/>
              </a:ext>
            </a:extLst>
          </p:cNvPr>
          <p:cNvSpPr/>
          <p:nvPr/>
        </p:nvSpPr>
        <p:spPr>
          <a:xfrm>
            <a:off x="1834939" y="2126916"/>
            <a:ext cx="1315945" cy="123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BC16275-D1E8-C0B2-F0D3-393E7BAC4F22}"/>
              </a:ext>
            </a:extLst>
          </p:cNvPr>
          <p:cNvSpPr txBox="1"/>
          <p:nvPr/>
        </p:nvSpPr>
        <p:spPr>
          <a:xfrm>
            <a:off x="370006" y="2305748"/>
            <a:ext cx="1359462" cy="923330"/>
          </a:xfrm>
          <a:prstGeom prst="rect">
            <a:avLst/>
          </a:prstGeom>
          <a:noFill/>
        </p:spPr>
        <p:txBody>
          <a:bodyPr wrap="square" rtlCol="0">
            <a:spAutoFit/>
          </a:bodyPr>
          <a:lstStyle/>
          <a:p>
            <a:r>
              <a:rPr lang="en-US" dirty="0">
                <a:highlight>
                  <a:srgbClr val="FFFF00"/>
                </a:highlight>
              </a:rPr>
              <a:t>Primary validation statistics</a:t>
            </a:r>
          </a:p>
        </p:txBody>
      </p:sp>
      <p:sp>
        <p:nvSpPr>
          <p:cNvPr id="4" name="TextBox 3">
            <a:extLst>
              <a:ext uri="{FF2B5EF4-FFF2-40B4-BE49-F238E27FC236}">
                <a16:creationId xmlns:a16="http://schemas.microsoft.com/office/drawing/2014/main" id="{08C204C0-1A7F-753F-F3E7-A09BA0CDBF31}"/>
              </a:ext>
            </a:extLst>
          </p:cNvPr>
          <p:cNvSpPr txBox="1"/>
          <p:nvPr/>
        </p:nvSpPr>
        <p:spPr>
          <a:xfrm>
            <a:off x="537785" y="5798145"/>
            <a:ext cx="10627961" cy="923330"/>
          </a:xfrm>
          <a:prstGeom prst="rect">
            <a:avLst/>
          </a:prstGeom>
          <a:noFill/>
        </p:spPr>
        <p:txBody>
          <a:bodyPr wrap="square" rtlCol="0">
            <a:spAutoFit/>
          </a:bodyPr>
          <a:lstStyle/>
          <a:p>
            <a:r>
              <a:rPr lang="en-US" dirty="0"/>
              <a:t>A 10-fold cross-validation, 1) breaks up the data into 10 equal samples,  2) holds out 1 sample as the testing set, 3) trains the model on the remaining 9 folds, 4) tests the model on the 10</a:t>
            </a:r>
            <a:r>
              <a:rPr lang="en-US" baseline="30000" dirty="0"/>
              <a:t>th</a:t>
            </a:r>
            <a:r>
              <a:rPr lang="en-US" dirty="0"/>
              <a:t> fold, 5) cycles through each fold so that all will be the test set once, and 6) produces an average for the validity statistics.</a:t>
            </a:r>
          </a:p>
        </p:txBody>
      </p:sp>
      <p:sp>
        <p:nvSpPr>
          <p:cNvPr id="12" name="TextBox 11">
            <a:extLst>
              <a:ext uri="{FF2B5EF4-FFF2-40B4-BE49-F238E27FC236}">
                <a16:creationId xmlns:a16="http://schemas.microsoft.com/office/drawing/2014/main" id="{B88E302E-2AF0-EF96-43A1-56BFFAE74CF3}"/>
              </a:ext>
            </a:extLst>
          </p:cNvPr>
          <p:cNvSpPr txBox="1"/>
          <p:nvPr/>
        </p:nvSpPr>
        <p:spPr>
          <a:xfrm>
            <a:off x="140494" y="3429000"/>
            <a:ext cx="1588974" cy="1754326"/>
          </a:xfrm>
          <a:prstGeom prst="rect">
            <a:avLst/>
          </a:prstGeom>
          <a:noFill/>
        </p:spPr>
        <p:txBody>
          <a:bodyPr wrap="square" rtlCol="0">
            <a:spAutoFit/>
          </a:bodyPr>
          <a:lstStyle/>
          <a:p>
            <a:r>
              <a:rPr lang="en-US" b="1" dirty="0">
                <a:solidFill>
                  <a:srgbClr val="0070C0"/>
                </a:solidFill>
              </a:rPr>
              <a:t>Ideally, </a:t>
            </a:r>
          </a:p>
          <a:p>
            <a:r>
              <a:rPr lang="en-US" b="1" dirty="0">
                <a:solidFill>
                  <a:srgbClr val="0070C0"/>
                </a:solidFill>
              </a:rPr>
              <a:t>Intercept = 0</a:t>
            </a:r>
          </a:p>
          <a:p>
            <a:r>
              <a:rPr lang="en-US" b="1" dirty="0">
                <a:solidFill>
                  <a:srgbClr val="0070C0"/>
                </a:solidFill>
              </a:rPr>
              <a:t>Slope = 1</a:t>
            </a:r>
          </a:p>
          <a:p>
            <a:r>
              <a:rPr lang="en-US" b="1" dirty="0">
                <a:solidFill>
                  <a:srgbClr val="0070C0"/>
                </a:solidFill>
              </a:rPr>
              <a:t>R2 is naturally low for binary outcomes</a:t>
            </a:r>
          </a:p>
        </p:txBody>
      </p:sp>
    </p:spTree>
    <p:extLst>
      <p:ext uri="{BB962C8B-B14F-4D97-AF65-F5344CB8AC3E}">
        <p14:creationId xmlns:p14="http://schemas.microsoft.com/office/powerpoint/2010/main" val="2303887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E5E9-F2A1-4B87-AD48-E6478F9A518A}"/>
              </a:ext>
            </a:extLst>
          </p:cNvPr>
          <p:cNvSpPr>
            <a:spLocks noGrp="1"/>
          </p:cNvSpPr>
          <p:nvPr>
            <p:ph type="title"/>
          </p:nvPr>
        </p:nvSpPr>
        <p:spPr/>
        <p:txBody>
          <a:bodyPr/>
          <a:lstStyle/>
          <a:p>
            <a:r>
              <a:rPr lang="en-US" dirty="0"/>
              <a:t>Multiple Logistic Regression</a:t>
            </a:r>
          </a:p>
        </p:txBody>
      </p:sp>
      <p:sp>
        <p:nvSpPr>
          <p:cNvPr id="3" name="Content Placeholder 2">
            <a:extLst>
              <a:ext uri="{FF2B5EF4-FFF2-40B4-BE49-F238E27FC236}">
                <a16:creationId xmlns:a16="http://schemas.microsoft.com/office/drawing/2014/main" id="{F371AA85-1B22-430B-BBD2-873F905D5EF8}"/>
              </a:ext>
            </a:extLst>
          </p:cNvPr>
          <p:cNvSpPr>
            <a:spLocks noGrp="1"/>
          </p:cNvSpPr>
          <p:nvPr>
            <p:ph idx="1"/>
          </p:nvPr>
        </p:nvSpPr>
        <p:spPr>
          <a:xfrm>
            <a:off x="838200" y="1825624"/>
            <a:ext cx="10629550" cy="4850383"/>
          </a:xfrm>
        </p:spPr>
        <p:txBody>
          <a:bodyPr>
            <a:normAutofit/>
          </a:bodyPr>
          <a:lstStyle/>
          <a:p>
            <a:r>
              <a:rPr lang="en-US" dirty="0">
                <a:solidFill>
                  <a:srgbClr val="FF0000"/>
                </a:solidFill>
              </a:rPr>
              <a:t>Regression</a:t>
            </a:r>
            <a:r>
              <a:rPr lang="en-US" dirty="0"/>
              <a:t>: Regressing the outcome on one (simple) or more predictors (</a:t>
            </a:r>
            <a:r>
              <a:rPr lang="en-US" dirty="0">
                <a:solidFill>
                  <a:srgbClr val="FF0000"/>
                </a:solidFill>
              </a:rPr>
              <a:t>multiple</a:t>
            </a:r>
            <a:r>
              <a:rPr lang="en-US" dirty="0"/>
              <a:t>).</a:t>
            </a:r>
          </a:p>
          <a:p>
            <a:r>
              <a:rPr lang="en-US" dirty="0">
                <a:solidFill>
                  <a:schemeClr val="accent6"/>
                </a:solidFill>
              </a:rPr>
              <a:t>Linear</a:t>
            </a:r>
            <a:r>
              <a:rPr lang="en-US" dirty="0"/>
              <a:t>: It can refer to a trend line that best represents the relationship between the outcome and the predictor (Y ~ X) or 2) the additive nature of regression models (e.g., Y= X1 + X2 instead of Y= X1 * X2).</a:t>
            </a:r>
          </a:p>
          <a:p>
            <a:r>
              <a:rPr lang="en-US" u="sng" dirty="0">
                <a:solidFill>
                  <a:srgbClr val="00B0F0"/>
                </a:solidFill>
              </a:rPr>
              <a:t>Outcomes</a:t>
            </a:r>
            <a:r>
              <a:rPr lang="en-US" dirty="0"/>
              <a:t>: In logistic regression, the outcomes are 0 and 1. In ordinary least squares (i.e., “multiple linear regression”), the outcome has many more values (e.g., 0 – 1000). </a:t>
            </a:r>
          </a:p>
          <a:p>
            <a:r>
              <a:rPr lang="en-US" dirty="0">
                <a:solidFill>
                  <a:srgbClr val="00B0F0"/>
                </a:solidFill>
              </a:rPr>
              <a:t>Logistic </a:t>
            </a:r>
            <a:r>
              <a:rPr lang="en-US" dirty="0"/>
              <a:t>regression is analogous to what is commonly referred to as linear regression (or Ordinary Least Squares) but for 2-category (or binary) outcomes. We’ll draw on comparisons between the 2 and use OLS notes and videos to provide more detail on concepts.</a:t>
            </a:r>
          </a:p>
        </p:txBody>
      </p:sp>
      <p:sp>
        <p:nvSpPr>
          <p:cNvPr id="4" name="TextBox 3">
            <a:extLst>
              <a:ext uri="{FF2B5EF4-FFF2-40B4-BE49-F238E27FC236}">
                <a16:creationId xmlns:a16="http://schemas.microsoft.com/office/drawing/2014/main" id="{CFB9EA1C-D84A-BF8F-790B-321722916269}"/>
              </a:ext>
            </a:extLst>
          </p:cNvPr>
          <p:cNvSpPr txBox="1"/>
          <p:nvPr/>
        </p:nvSpPr>
        <p:spPr>
          <a:xfrm>
            <a:off x="3053592" y="5100506"/>
            <a:ext cx="6669247" cy="1200329"/>
          </a:xfrm>
          <a:prstGeom prst="rect">
            <a:avLst/>
          </a:prstGeom>
          <a:noFill/>
        </p:spPr>
        <p:txBody>
          <a:bodyPr wrap="square" rtlCol="0">
            <a:spAutoFit/>
          </a:bodyPr>
          <a:lstStyle/>
          <a:p>
            <a:r>
              <a:rPr lang="en-US" dirty="0"/>
              <a:t>If you are familiar with multiple linear regression, Logistic regression is essentially the same idea. The rules are identical  on the right hand of “</a:t>
            </a:r>
            <a:r>
              <a:rPr lang="en-US" dirty="0">
                <a:solidFill>
                  <a:srgbClr val="FF0000"/>
                </a:solidFill>
              </a:rPr>
              <a:t>=</a:t>
            </a:r>
            <a:r>
              <a:rPr lang="en-US" dirty="0"/>
              <a:t>“, we have special considerations on the left side of “</a:t>
            </a:r>
            <a:r>
              <a:rPr lang="en-US" dirty="0">
                <a:solidFill>
                  <a:srgbClr val="FF0000"/>
                </a:solidFill>
              </a:rPr>
              <a:t>=</a:t>
            </a:r>
            <a:r>
              <a:rPr lang="en-US" dirty="0"/>
              <a:t>“, e.g.,</a:t>
            </a:r>
          </a:p>
          <a:p>
            <a:r>
              <a:rPr lang="en-US" dirty="0">
                <a:solidFill>
                  <a:srgbClr val="7030A0"/>
                </a:solidFill>
              </a:rPr>
              <a:t>Readmission</a:t>
            </a:r>
            <a:r>
              <a:rPr lang="en-US" dirty="0"/>
              <a:t> </a:t>
            </a:r>
            <a:r>
              <a:rPr lang="en-US" dirty="0">
                <a:solidFill>
                  <a:srgbClr val="FF0000"/>
                </a:solidFill>
              </a:rPr>
              <a:t>=</a:t>
            </a:r>
            <a:r>
              <a:rPr lang="en-US" dirty="0"/>
              <a:t> Age + Gender + Diagnosis</a:t>
            </a:r>
          </a:p>
        </p:txBody>
      </p:sp>
    </p:spTree>
    <p:extLst>
      <p:ext uri="{BB962C8B-B14F-4D97-AF65-F5344CB8AC3E}">
        <p14:creationId xmlns:p14="http://schemas.microsoft.com/office/powerpoint/2010/main" val="9589077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9B645-4606-5EE5-D449-96CF4383B6B5}"/>
              </a:ext>
            </a:extLst>
          </p:cNvPr>
          <p:cNvSpPr>
            <a:spLocks noGrp="1"/>
          </p:cNvSpPr>
          <p:nvPr>
            <p:ph type="sldNum" sz="quarter" idx="12"/>
          </p:nvPr>
        </p:nvSpPr>
        <p:spPr/>
        <p:txBody>
          <a:bodyPr/>
          <a:lstStyle/>
          <a:p>
            <a:fld id="{16D16E31-E128-4556-899B-701A42963F24}" type="slidenum">
              <a:rPr lang="en-US" smtClean="0"/>
              <a:t>70</a:t>
            </a:fld>
            <a:endParaRPr lang="en-US" dirty="0"/>
          </a:p>
        </p:txBody>
      </p:sp>
      <p:pic>
        <p:nvPicPr>
          <p:cNvPr id="4" name="Picture 3">
            <a:extLst>
              <a:ext uri="{FF2B5EF4-FFF2-40B4-BE49-F238E27FC236}">
                <a16:creationId xmlns:a16="http://schemas.microsoft.com/office/drawing/2014/main" id="{25F7FA64-0D39-B464-5AC0-6D1D8BB0778B}"/>
              </a:ext>
            </a:extLst>
          </p:cNvPr>
          <p:cNvPicPr>
            <a:picLocks noChangeAspect="1"/>
          </p:cNvPicPr>
          <p:nvPr/>
        </p:nvPicPr>
        <p:blipFill>
          <a:blip r:embed="rId2"/>
          <a:stretch>
            <a:fillRect/>
          </a:stretch>
        </p:blipFill>
        <p:spPr>
          <a:xfrm>
            <a:off x="1003412" y="58814"/>
            <a:ext cx="9726627" cy="6436913"/>
          </a:xfrm>
          <a:prstGeom prst="rect">
            <a:avLst/>
          </a:prstGeom>
        </p:spPr>
      </p:pic>
      <p:sp>
        <p:nvSpPr>
          <p:cNvPr id="5" name="TextBox 4">
            <a:extLst>
              <a:ext uri="{FF2B5EF4-FFF2-40B4-BE49-F238E27FC236}">
                <a16:creationId xmlns:a16="http://schemas.microsoft.com/office/drawing/2014/main" id="{90C64800-248D-DFEF-8792-9F90C5BC4D26}"/>
              </a:ext>
            </a:extLst>
          </p:cNvPr>
          <p:cNvSpPr txBox="1"/>
          <p:nvPr/>
        </p:nvSpPr>
        <p:spPr>
          <a:xfrm>
            <a:off x="4110754" y="1962851"/>
            <a:ext cx="5712754" cy="2308324"/>
          </a:xfrm>
          <a:prstGeom prst="rect">
            <a:avLst/>
          </a:prstGeom>
          <a:noFill/>
        </p:spPr>
        <p:txBody>
          <a:bodyPr wrap="square" rtlCol="0">
            <a:spAutoFit/>
          </a:bodyPr>
          <a:lstStyle/>
          <a:p>
            <a:r>
              <a:rPr lang="en-US" dirty="0">
                <a:solidFill>
                  <a:srgbClr val="FF0000"/>
                </a:solidFill>
              </a:rPr>
              <a:t>All variables in the dataset where used to help impute the 1,246 missing values for Cholesterol. </a:t>
            </a:r>
          </a:p>
          <a:p>
            <a:endParaRPr lang="en-US" dirty="0">
              <a:solidFill>
                <a:srgbClr val="FF0000"/>
              </a:solidFill>
            </a:endParaRPr>
          </a:p>
          <a:p>
            <a:r>
              <a:rPr lang="en-US" dirty="0">
                <a:solidFill>
                  <a:srgbClr val="FF0000"/>
                </a:solidFill>
              </a:rPr>
              <a:t>Because 35% of the data is missing, I did 35 imputations.</a:t>
            </a:r>
          </a:p>
          <a:p>
            <a:r>
              <a:rPr lang="en-US" dirty="0">
                <a:solidFill>
                  <a:srgbClr val="FF0000"/>
                </a:solidFill>
              </a:rPr>
              <a:t> </a:t>
            </a:r>
          </a:p>
          <a:p>
            <a:r>
              <a:rPr lang="en-US" dirty="0">
                <a:solidFill>
                  <a:srgbClr val="FF0000"/>
                </a:solidFill>
              </a:rPr>
              <a:t>Both the original and squared terms have a very high R2 (R2 &gt; 0.99) because they are the same variable (e.g., inches to centimeters.</a:t>
            </a:r>
          </a:p>
        </p:txBody>
      </p:sp>
      <p:cxnSp>
        <p:nvCxnSpPr>
          <p:cNvPr id="6" name="Straight Arrow Connector 5">
            <a:extLst>
              <a:ext uri="{FF2B5EF4-FFF2-40B4-BE49-F238E27FC236}">
                <a16:creationId xmlns:a16="http://schemas.microsoft.com/office/drawing/2014/main" id="{D46A91E4-D463-87B6-4AE6-9A129701E558}"/>
              </a:ext>
            </a:extLst>
          </p:cNvPr>
          <p:cNvCxnSpPr>
            <a:cxnSpLocks/>
          </p:cNvCxnSpPr>
          <p:nvPr/>
        </p:nvCxnSpPr>
        <p:spPr>
          <a:xfrm flipH="1">
            <a:off x="4215950" y="4379053"/>
            <a:ext cx="1136226" cy="1693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9299705-F2E9-FDFC-6E75-28A37A3EA984}"/>
              </a:ext>
            </a:extLst>
          </p:cNvPr>
          <p:cNvCxnSpPr>
            <a:cxnSpLocks/>
          </p:cNvCxnSpPr>
          <p:nvPr/>
        </p:nvCxnSpPr>
        <p:spPr>
          <a:xfrm flipH="1">
            <a:off x="2100398" y="4271175"/>
            <a:ext cx="2010356" cy="179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hlinkClick r:id="rId3" action="ppaction://hlinksldjump"/>
            <a:extLst>
              <a:ext uri="{FF2B5EF4-FFF2-40B4-BE49-F238E27FC236}">
                <a16:creationId xmlns:a16="http://schemas.microsoft.com/office/drawing/2014/main" id="{73F22A72-1B67-9944-B1CD-2424450701CB}"/>
              </a:ext>
            </a:extLst>
          </p:cNvPr>
          <p:cNvSpPr txBox="1"/>
          <p:nvPr/>
        </p:nvSpPr>
        <p:spPr>
          <a:xfrm>
            <a:off x="8228272" y="4507189"/>
            <a:ext cx="3726660" cy="830997"/>
          </a:xfrm>
          <a:prstGeom prst="rect">
            <a:avLst/>
          </a:prstGeom>
          <a:noFill/>
        </p:spPr>
        <p:txBody>
          <a:bodyPr wrap="square" rtlCol="0">
            <a:spAutoFit/>
          </a:bodyPr>
          <a:lstStyle/>
          <a:p>
            <a:r>
              <a:rPr lang="en-US" sz="2400" dirty="0">
                <a:solidFill>
                  <a:schemeClr val="bg1"/>
                </a:solidFill>
                <a:highlight>
                  <a:srgbClr val="800080"/>
                </a:highlight>
              </a:rPr>
              <a:t>CLICK THIS LINK to learn more about “Missing Data”</a:t>
            </a:r>
          </a:p>
        </p:txBody>
      </p:sp>
    </p:spTree>
    <p:extLst>
      <p:ext uri="{BB962C8B-B14F-4D97-AF65-F5344CB8AC3E}">
        <p14:creationId xmlns:p14="http://schemas.microsoft.com/office/powerpoint/2010/main" val="693201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EC711-46E5-E990-A3BE-848B67A3B88C}"/>
              </a:ext>
            </a:extLst>
          </p:cNvPr>
          <p:cNvSpPr>
            <a:spLocks noGrp="1"/>
          </p:cNvSpPr>
          <p:nvPr>
            <p:ph type="title"/>
          </p:nvPr>
        </p:nvSpPr>
        <p:spPr/>
        <p:txBody>
          <a:bodyPr/>
          <a:lstStyle/>
          <a:p>
            <a:r>
              <a:rPr lang="en-US" dirty="0"/>
              <a:t>Imputed model results</a:t>
            </a:r>
          </a:p>
        </p:txBody>
      </p:sp>
      <p:pic>
        <p:nvPicPr>
          <p:cNvPr id="6" name="Content Placeholder 5">
            <a:extLst>
              <a:ext uri="{FF2B5EF4-FFF2-40B4-BE49-F238E27FC236}">
                <a16:creationId xmlns:a16="http://schemas.microsoft.com/office/drawing/2014/main" id="{552E2D33-7B7E-CE3D-D093-5CF617446478}"/>
              </a:ext>
            </a:extLst>
          </p:cNvPr>
          <p:cNvPicPr>
            <a:picLocks noGrp="1" noChangeAspect="1"/>
          </p:cNvPicPr>
          <p:nvPr>
            <p:ph idx="1"/>
          </p:nvPr>
        </p:nvPicPr>
        <p:blipFill>
          <a:blip r:embed="rId2"/>
          <a:stretch>
            <a:fillRect/>
          </a:stretch>
        </p:blipFill>
        <p:spPr>
          <a:xfrm>
            <a:off x="2255990" y="2128838"/>
            <a:ext cx="7680020" cy="4028681"/>
          </a:xfrm>
        </p:spPr>
      </p:pic>
      <p:sp>
        <p:nvSpPr>
          <p:cNvPr id="4" name="Slide Number Placeholder 3">
            <a:extLst>
              <a:ext uri="{FF2B5EF4-FFF2-40B4-BE49-F238E27FC236}">
                <a16:creationId xmlns:a16="http://schemas.microsoft.com/office/drawing/2014/main" id="{0B012663-E980-8014-A629-04AD1B46B8E2}"/>
              </a:ext>
            </a:extLst>
          </p:cNvPr>
          <p:cNvSpPr>
            <a:spLocks noGrp="1"/>
          </p:cNvSpPr>
          <p:nvPr>
            <p:ph type="sldNum" sz="quarter" idx="12"/>
          </p:nvPr>
        </p:nvSpPr>
        <p:spPr/>
        <p:txBody>
          <a:bodyPr/>
          <a:lstStyle/>
          <a:p>
            <a:fld id="{16D16E31-E128-4556-899B-701A42963F24}" type="slidenum">
              <a:rPr lang="en-US" smtClean="0"/>
              <a:t>71</a:t>
            </a:fld>
            <a:endParaRPr lang="en-US" dirty="0"/>
          </a:p>
        </p:txBody>
      </p:sp>
      <p:sp>
        <p:nvSpPr>
          <p:cNvPr id="7" name="TextBox 6">
            <a:extLst>
              <a:ext uri="{FF2B5EF4-FFF2-40B4-BE49-F238E27FC236}">
                <a16:creationId xmlns:a16="http://schemas.microsoft.com/office/drawing/2014/main" id="{3C39AE32-CDBA-0815-2E31-BDC31F710C9A}"/>
              </a:ext>
            </a:extLst>
          </p:cNvPr>
          <p:cNvSpPr txBox="1"/>
          <p:nvPr/>
        </p:nvSpPr>
        <p:spPr>
          <a:xfrm>
            <a:off x="331774" y="2743200"/>
            <a:ext cx="2233402" cy="2308324"/>
          </a:xfrm>
          <a:prstGeom prst="rect">
            <a:avLst/>
          </a:prstGeom>
          <a:noFill/>
        </p:spPr>
        <p:txBody>
          <a:bodyPr wrap="square" rtlCol="0">
            <a:spAutoFit/>
          </a:bodyPr>
          <a:lstStyle/>
          <a:p>
            <a:r>
              <a:rPr lang="en-US" dirty="0">
                <a:highlight>
                  <a:srgbClr val="FFFF00"/>
                </a:highlight>
              </a:rPr>
              <a:t>The imputed model performs as well as the non-imputed model. For simplicity of discussing with our audience, we may want to use the non-imputed model.</a:t>
            </a:r>
          </a:p>
        </p:txBody>
      </p:sp>
      <p:sp>
        <p:nvSpPr>
          <p:cNvPr id="8" name="TextBox 7">
            <a:extLst>
              <a:ext uri="{FF2B5EF4-FFF2-40B4-BE49-F238E27FC236}">
                <a16:creationId xmlns:a16="http://schemas.microsoft.com/office/drawing/2014/main" id="{C79778F0-AE7F-3B5B-5268-D227BD1B5C79}"/>
              </a:ext>
            </a:extLst>
          </p:cNvPr>
          <p:cNvSpPr txBox="1"/>
          <p:nvPr/>
        </p:nvSpPr>
        <p:spPr>
          <a:xfrm>
            <a:off x="7096714" y="4353515"/>
            <a:ext cx="4142416" cy="1200329"/>
          </a:xfrm>
          <a:prstGeom prst="rect">
            <a:avLst/>
          </a:prstGeom>
          <a:noFill/>
        </p:spPr>
        <p:txBody>
          <a:bodyPr wrap="square" rtlCol="0">
            <a:spAutoFit/>
          </a:bodyPr>
          <a:lstStyle/>
          <a:p>
            <a:r>
              <a:rPr lang="en-US" dirty="0">
                <a:highlight>
                  <a:srgbClr val="00FFFF"/>
                </a:highlight>
              </a:rPr>
              <a:t>We don’t get model validation of imputed results. Remember multiple imputation provides coefficients that are the average from the 35 imputations. </a:t>
            </a:r>
          </a:p>
        </p:txBody>
      </p:sp>
    </p:spTree>
    <p:extLst>
      <p:ext uri="{BB962C8B-B14F-4D97-AF65-F5344CB8AC3E}">
        <p14:creationId xmlns:p14="http://schemas.microsoft.com/office/powerpoint/2010/main" val="7006072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C26574-E395-F5B0-FED8-13F1C20FB0BF}"/>
              </a:ext>
            </a:extLst>
          </p:cNvPr>
          <p:cNvSpPr>
            <a:spLocks noGrp="1"/>
          </p:cNvSpPr>
          <p:nvPr>
            <p:ph type="sldNum" sz="quarter" idx="12"/>
          </p:nvPr>
        </p:nvSpPr>
        <p:spPr/>
        <p:txBody>
          <a:bodyPr/>
          <a:lstStyle/>
          <a:p>
            <a:fld id="{16D16E31-E128-4556-899B-701A42963F24}" type="slidenum">
              <a:rPr lang="en-US" smtClean="0"/>
              <a:t>72</a:t>
            </a:fld>
            <a:endParaRPr lang="en-US" dirty="0"/>
          </a:p>
        </p:txBody>
      </p:sp>
      <p:pic>
        <p:nvPicPr>
          <p:cNvPr id="21506" name="Picture 2" descr="Plot object">
            <a:extLst>
              <a:ext uri="{FF2B5EF4-FFF2-40B4-BE49-F238E27FC236}">
                <a16:creationId xmlns:a16="http://schemas.microsoft.com/office/drawing/2014/main" id="{0E451D92-799F-9F0C-F427-4482E6690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8" y="0"/>
            <a:ext cx="8442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616DC5-E36A-44BA-876F-9C3335D57C6C}"/>
              </a:ext>
            </a:extLst>
          </p:cNvPr>
          <p:cNvSpPr txBox="1"/>
          <p:nvPr/>
        </p:nvSpPr>
        <p:spPr>
          <a:xfrm>
            <a:off x="169932" y="0"/>
            <a:ext cx="2144390" cy="523220"/>
          </a:xfrm>
          <a:prstGeom prst="rect">
            <a:avLst/>
          </a:prstGeom>
          <a:noFill/>
        </p:spPr>
        <p:txBody>
          <a:bodyPr wrap="square" rtlCol="0">
            <a:spAutoFit/>
          </a:bodyPr>
          <a:lstStyle/>
          <a:p>
            <a:r>
              <a:rPr lang="en-US" sz="2800" dirty="0">
                <a:solidFill>
                  <a:srgbClr val="FF0000"/>
                </a:solidFill>
              </a:rPr>
              <a:t>Nomogram</a:t>
            </a:r>
          </a:p>
        </p:txBody>
      </p:sp>
      <p:sp>
        <p:nvSpPr>
          <p:cNvPr id="4" name="TextBox 3">
            <a:extLst>
              <a:ext uri="{FF2B5EF4-FFF2-40B4-BE49-F238E27FC236}">
                <a16:creationId xmlns:a16="http://schemas.microsoft.com/office/drawing/2014/main" id="{8C1A7A06-B1F2-E617-CC81-49AC2B77CF9E}"/>
              </a:ext>
            </a:extLst>
          </p:cNvPr>
          <p:cNvSpPr txBox="1"/>
          <p:nvPr/>
        </p:nvSpPr>
        <p:spPr>
          <a:xfrm>
            <a:off x="6287512" y="1529395"/>
            <a:ext cx="5510676" cy="1477328"/>
          </a:xfrm>
          <a:prstGeom prst="rect">
            <a:avLst/>
          </a:prstGeom>
          <a:noFill/>
        </p:spPr>
        <p:txBody>
          <a:bodyPr wrap="square" rtlCol="0">
            <a:spAutoFit/>
          </a:bodyPr>
          <a:lstStyle/>
          <a:p>
            <a:r>
              <a:rPr lang="en-US" dirty="0">
                <a:highlight>
                  <a:srgbClr val="FFFF00"/>
                </a:highlight>
              </a:rPr>
              <a:t>The Nomogram lets us hand calculate predictions by adding up the points for each variable’s value and then sum the total to get the “Total Points” which correspond to a “Predicted Value”. Wider bars tend to be more important predictors. </a:t>
            </a:r>
          </a:p>
        </p:txBody>
      </p:sp>
      <p:sp>
        <p:nvSpPr>
          <p:cNvPr id="5" name="TextBox 4">
            <a:extLst>
              <a:ext uri="{FF2B5EF4-FFF2-40B4-BE49-F238E27FC236}">
                <a16:creationId xmlns:a16="http://schemas.microsoft.com/office/drawing/2014/main" id="{E24C4144-BD26-B45D-0DE2-3A1A313AECF7}"/>
              </a:ext>
            </a:extLst>
          </p:cNvPr>
          <p:cNvSpPr txBox="1"/>
          <p:nvPr/>
        </p:nvSpPr>
        <p:spPr>
          <a:xfrm>
            <a:off x="7258556" y="3006723"/>
            <a:ext cx="4199766" cy="1200329"/>
          </a:xfrm>
          <a:prstGeom prst="rect">
            <a:avLst/>
          </a:prstGeom>
          <a:noFill/>
        </p:spPr>
        <p:txBody>
          <a:bodyPr wrap="square" rtlCol="0">
            <a:spAutoFit/>
          </a:bodyPr>
          <a:lstStyle/>
          <a:p>
            <a:r>
              <a:rPr lang="en-US" dirty="0">
                <a:solidFill>
                  <a:srgbClr val="FF0000"/>
                </a:solidFill>
              </a:rPr>
              <a:t>For example, a 50 year old male, with CAD duration= 400, Cholesterol=200 has Total Points= 133. That gives him a Probability of 0.85 for Significant Coronary  Disease.</a:t>
            </a:r>
          </a:p>
        </p:txBody>
      </p:sp>
      <p:sp>
        <p:nvSpPr>
          <p:cNvPr id="6" name="Isosceles Triangle 5">
            <a:extLst>
              <a:ext uri="{FF2B5EF4-FFF2-40B4-BE49-F238E27FC236}">
                <a16:creationId xmlns:a16="http://schemas.microsoft.com/office/drawing/2014/main" id="{010F0291-E1E8-F931-6951-D79F29816603}"/>
              </a:ext>
            </a:extLst>
          </p:cNvPr>
          <p:cNvSpPr/>
          <p:nvPr/>
        </p:nvSpPr>
        <p:spPr>
          <a:xfrm>
            <a:off x="5604926" y="1420338"/>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1BC17AFE-790D-2959-58BD-001F8FF4AB87}"/>
              </a:ext>
            </a:extLst>
          </p:cNvPr>
          <p:cNvSpPr/>
          <p:nvPr/>
        </p:nvSpPr>
        <p:spPr>
          <a:xfrm>
            <a:off x="4233326" y="1887622"/>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id="{FF33480C-ACC9-BBB6-A24D-1FD50ADD0AEC}"/>
              </a:ext>
            </a:extLst>
          </p:cNvPr>
          <p:cNvSpPr/>
          <p:nvPr/>
        </p:nvSpPr>
        <p:spPr>
          <a:xfrm>
            <a:off x="5828988" y="2498024"/>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45B1BF7F-7703-4DA5-54DF-139D660ED59F}"/>
              </a:ext>
            </a:extLst>
          </p:cNvPr>
          <p:cNvSpPr/>
          <p:nvPr/>
        </p:nvSpPr>
        <p:spPr>
          <a:xfrm>
            <a:off x="4782443" y="3006723"/>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a:extLst>
              <a:ext uri="{FF2B5EF4-FFF2-40B4-BE49-F238E27FC236}">
                <a16:creationId xmlns:a16="http://schemas.microsoft.com/office/drawing/2014/main" id="{72A08E2E-66B3-A5DB-26D1-647593F8B525}"/>
              </a:ext>
            </a:extLst>
          </p:cNvPr>
          <p:cNvSpPr/>
          <p:nvPr/>
        </p:nvSpPr>
        <p:spPr>
          <a:xfrm>
            <a:off x="4384328" y="3497830"/>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AF73838E-080E-B794-B33F-3D76360B3573}"/>
              </a:ext>
            </a:extLst>
          </p:cNvPr>
          <p:cNvSpPr/>
          <p:nvPr/>
        </p:nvSpPr>
        <p:spPr>
          <a:xfrm>
            <a:off x="5364521" y="4097995"/>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id="{BE70C9D5-D564-BB9C-B5CB-F3426EA27E16}"/>
              </a:ext>
            </a:extLst>
          </p:cNvPr>
          <p:cNvSpPr/>
          <p:nvPr/>
        </p:nvSpPr>
        <p:spPr>
          <a:xfrm>
            <a:off x="4714218" y="4612153"/>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47617499-DA65-DB5C-F6B0-4D5A4EEC852A}"/>
              </a:ext>
            </a:extLst>
          </p:cNvPr>
          <p:cNvSpPr/>
          <p:nvPr/>
        </p:nvSpPr>
        <p:spPr>
          <a:xfrm>
            <a:off x="8262267" y="5110491"/>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2CE86DF6-ACB9-D5BA-A4CE-1CF1D5C15D2F}"/>
              </a:ext>
            </a:extLst>
          </p:cNvPr>
          <p:cNvSpPr/>
          <p:nvPr/>
        </p:nvSpPr>
        <p:spPr>
          <a:xfrm>
            <a:off x="8186766" y="6232044"/>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A7CB08EC-1338-B763-8F0C-D0D8AB86C67D}"/>
              </a:ext>
            </a:extLst>
          </p:cNvPr>
          <p:cNvCxnSpPr>
            <a:cxnSpLocks/>
          </p:cNvCxnSpPr>
          <p:nvPr/>
        </p:nvCxnSpPr>
        <p:spPr>
          <a:xfrm flipV="1">
            <a:off x="5680427" y="740607"/>
            <a:ext cx="0" cy="424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028D002-3173-45C2-B5E8-E65002634B26}"/>
              </a:ext>
            </a:extLst>
          </p:cNvPr>
          <p:cNvSpPr txBox="1"/>
          <p:nvPr/>
        </p:nvSpPr>
        <p:spPr>
          <a:xfrm>
            <a:off x="5755928" y="764117"/>
            <a:ext cx="5893698" cy="369332"/>
          </a:xfrm>
          <a:prstGeom prst="rect">
            <a:avLst/>
          </a:prstGeom>
          <a:noFill/>
        </p:spPr>
        <p:txBody>
          <a:bodyPr wrap="square" rtlCol="0">
            <a:spAutoFit/>
          </a:bodyPr>
          <a:lstStyle/>
          <a:p>
            <a:r>
              <a:rPr lang="en-US" dirty="0">
                <a:highlight>
                  <a:srgbClr val="00FFFF"/>
                </a:highlight>
              </a:rPr>
              <a:t>Line up variable value with “Points” (50 years = 26 points). </a:t>
            </a:r>
          </a:p>
        </p:txBody>
      </p:sp>
      <p:sp>
        <p:nvSpPr>
          <p:cNvPr id="21" name="TextBox 20">
            <a:extLst>
              <a:ext uri="{FF2B5EF4-FFF2-40B4-BE49-F238E27FC236}">
                <a16:creationId xmlns:a16="http://schemas.microsoft.com/office/drawing/2014/main" id="{16FEE1F0-B936-C04A-D5A2-70F2DB767724}"/>
              </a:ext>
            </a:extLst>
          </p:cNvPr>
          <p:cNvSpPr txBox="1"/>
          <p:nvPr/>
        </p:nvSpPr>
        <p:spPr>
          <a:xfrm>
            <a:off x="5374008" y="6265492"/>
            <a:ext cx="2848393" cy="369332"/>
          </a:xfrm>
          <a:prstGeom prst="rect">
            <a:avLst/>
          </a:prstGeom>
          <a:noFill/>
        </p:spPr>
        <p:txBody>
          <a:bodyPr wrap="square" rtlCol="0">
            <a:spAutoFit/>
          </a:bodyPr>
          <a:lstStyle/>
          <a:p>
            <a:r>
              <a:rPr lang="en-US" dirty="0">
                <a:highlight>
                  <a:srgbClr val="00FFFF"/>
                </a:highlight>
              </a:rPr>
              <a:t>Predicted Probability = 0.85</a:t>
            </a:r>
          </a:p>
        </p:txBody>
      </p:sp>
      <p:sp>
        <p:nvSpPr>
          <p:cNvPr id="8" name="TextBox 7">
            <a:extLst>
              <a:ext uri="{FF2B5EF4-FFF2-40B4-BE49-F238E27FC236}">
                <a16:creationId xmlns:a16="http://schemas.microsoft.com/office/drawing/2014/main" id="{5BA37810-9C5A-DFA5-5BCC-0365A4D17E38}"/>
              </a:ext>
            </a:extLst>
          </p:cNvPr>
          <p:cNvSpPr txBox="1"/>
          <p:nvPr/>
        </p:nvSpPr>
        <p:spPr>
          <a:xfrm>
            <a:off x="44997" y="6211669"/>
            <a:ext cx="5030342" cy="646331"/>
          </a:xfrm>
          <a:prstGeom prst="rect">
            <a:avLst/>
          </a:prstGeom>
          <a:noFill/>
        </p:spPr>
        <p:txBody>
          <a:bodyPr wrap="square" rtlCol="0">
            <a:spAutoFit/>
          </a:bodyPr>
          <a:lstStyle/>
          <a:p>
            <a:r>
              <a:rPr lang="en-US" dirty="0">
                <a:solidFill>
                  <a:schemeClr val="bg1"/>
                </a:solidFill>
                <a:highlight>
                  <a:srgbClr val="800080"/>
                </a:highlight>
              </a:rPr>
              <a:t>To learn more about nomograms, go to </a:t>
            </a:r>
            <a:r>
              <a:rPr lang="en-US" b="0" i="0" dirty="0">
                <a:solidFill>
                  <a:schemeClr val="bg1"/>
                </a:solidFill>
                <a:effectLst/>
                <a:highlight>
                  <a:srgbClr val="800080"/>
                </a:highlight>
                <a:latin typeface="Roboto" panose="02000000000000000000" pitchFamily="2" charset="0"/>
              </a:rPr>
              <a:t>29:05 of </a:t>
            </a:r>
            <a:r>
              <a:rPr lang="en-US" b="0" i="0" dirty="0">
                <a:solidFill>
                  <a:schemeClr val="bg1"/>
                </a:solidFill>
                <a:effectLst/>
                <a:highlight>
                  <a:srgbClr val="800080"/>
                </a:highlight>
                <a:latin typeface="Roboto" panose="02000000000000000000" pitchFamily="2" charset="0"/>
                <a:hlinkClick r:id="rId3">
                  <a:extLst>
                    <a:ext uri="{A12FA001-AC4F-418D-AE19-62706E023703}">
                      <ahyp:hlinkClr xmlns:ahyp="http://schemas.microsoft.com/office/drawing/2018/hyperlinkcolor" val="tx"/>
                    </a:ext>
                  </a:extLst>
                </a:hlinkClick>
              </a:rPr>
              <a:t>https://youtu.be/dxwwbDUupts</a:t>
            </a:r>
            <a:r>
              <a:rPr lang="en-US" b="0" i="0" dirty="0">
                <a:solidFill>
                  <a:schemeClr val="bg1"/>
                </a:solidFill>
                <a:effectLst/>
                <a:highlight>
                  <a:srgbClr val="800080"/>
                </a:highlight>
                <a:latin typeface="Roboto" panose="02000000000000000000" pitchFamily="2" charset="0"/>
              </a:rPr>
              <a:t> </a:t>
            </a:r>
            <a:endParaRPr lang="en-US" dirty="0">
              <a:solidFill>
                <a:schemeClr val="bg1"/>
              </a:solidFill>
              <a:highlight>
                <a:srgbClr val="800080"/>
              </a:highlight>
            </a:endParaRPr>
          </a:p>
        </p:txBody>
      </p:sp>
    </p:spTree>
    <p:extLst>
      <p:ext uri="{BB962C8B-B14F-4D97-AF65-F5344CB8AC3E}">
        <p14:creationId xmlns:p14="http://schemas.microsoft.com/office/powerpoint/2010/main" val="951904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C109E-6B81-4FD9-9443-0051FEB02063}"/>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rgbClr val="C00000"/>
                </a:solidFill>
                <a:latin typeface="+mj-lt"/>
                <a:ea typeface="+mj-ea"/>
                <a:cs typeface="+mj-cs"/>
              </a:rPr>
              <a:t>Session 3: Prognostic modeling</a:t>
            </a:r>
          </a:p>
        </p:txBody>
      </p:sp>
      <p:sp>
        <p:nvSpPr>
          <p:cNvPr id="3" name="Text Placeholder 2">
            <a:extLst>
              <a:ext uri="{FF2B5EF4-FFF2-40B4-BE49-F238E27FC236}">
                <a16:creationId xmlns:a16="http://schemas.microsoft.com/office/drawing/2014/main" id="{259DAF04-761B-4EAC-93C5-5B2C7E93671C}"/>
              </a:ext>
            </a:extLst>
          </p:cNvPr>
          <p:cNvSpPr>
            <a:spLocks noGrp="1"/>
          </p:cNvSpPr>
          <p:nvPr>
            <p:ph type="body" idx="1"/>
          </p:nvPr>
        </p:nvSpPr>
        <p:spPr>
          <a:xfrm>
            <a:off x="1524000" y="5514052"/>
            <a:ext cx="9144000" cy="651910"/>
          </a:xfrm>
        </p:spPr>
        <p:txBody>
          <a:bodyPr vert="horz" lIns="91440" tIns="45720" rIns="91440" bIns="45720" rtlCol="0" anchor="ctr">
            <a:normAutofit fontScale="85000" lnSpcReduction="20000"/>
          </a:bodyPr>
          <a:lstStyle/>
          <a:p>
            <a:pPr algn="ctr"/>
            <a:r>
              <a:rPr lang="en-US" sz="2000" dirty="0">
                <a:solidFill>
                  <a:srgbClr val="00B0F0"/>
                </a:solidFill>
                <a:effectLst/>
                <a:latin typeface="Calibri" panose="020F0502020204030204" pitchFamily="34" charset="0"/>
                <a:ea typeface="Calibri" panose="020F0502020204030204" pitchFamily="34" charset="0"/>
              </a:rPr>
              <a:t>Model validation, Hierarchical Cluster Analysis, Model Approximation, Fast-backwards step-down regression, 10-fold cross validation, Observed/Expected ratios and “Excess Deaths”.</a:t>
            </a:r>
            <a:endParaRPr lang="en-US" sz="20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BA32D0F9-ABAE-404F-9F6C-A1EB7338C744}"/>
              </a:ext>
            </a:extLst>
          </p:cNvPr>
          <p:cNvSpPr>
            <a:spLocks noGrp="1"/>
          </p:cNvSpPr>
          <p:nvPr>
            <p:ph type="sldNum" sz="quarter" idx="12"/>
          </p:nvPr>
        </p:nvSpPr>
        <p:spPr/>
        <p:txBody>
          <a:bodyPr/>
          <a:lstStyle/>
          <a:p>
            <a:fld id="{35032509-D289-4CC9-8A27-14E47DC64BC2}" type="slidenum">
              <a:rPr lang="en-US" smtClean="0"/>
              <a:t>73</a:t>
            </a:fld>
            <a:endParaRPr lang="en-US" dirty="0"/>
          </a:p>
        </p:txBody>
      </p:sp>
    </p:spTree>
    <p:extLst>
      <p:ext uri="{BB962C8B-B14F-4D97-AF65-F5344CB8AC3E}">
        <p14:creationId xmlns:p14="http://schemas.microsoft.com/office/powerpoint/2010/main" val="249990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3AE6-DBEE-12F2-EE7F-6731CF29B2D0}"/>
              </a:ext>
            </a:extLst>
          </p:cNvPr>
          <p:cNvSpPr>
            <a:spLocks noGrp="1"/>
          </p:cNvSpPr>
          <p:nvPr>
            <p:ph type="title"/>
          </p:nvPr>
        </p:nvSpPr>
        <p:spPr/>
        <p:txBody>
          <a:bodyPr/>
          <a:lstStyle/>
          <a:p>
            <a:r>
              <a:rPr lang="en-US" dirty="0"/>
              <a:t>30-day death after a heart attack</a:t>
            </a:r>
          </a:p>
        </p:txBody>
      </p:sp>
      <p:sp>
        <p:nvSpPr>
          <p:cNvPr id="3" name="Text Placeholder 2">
            <a:extLst>
              <a:ext uri="{FF2B5EF4-FFF2-40B4-BE49-F238E27FC236}">
                <a16:creationId xmlns:a16="http://schemas.microsoft.com/office/drawing/2014/main" id="{5EA1F2B8-B431-D7BD-F438-4A302FCFCEBB}"/>
              </a:ext>
            </a:extLst>
          </p:cNvPr>
          <p:cNvSpPr>
            <a:spLocks noGrp="1"/>
          </p:cNvSpPr>
          <p:nvPr>
            <p:ph type="body" idx="1"/>
          </p:nvPr>
        </p:nvSpPr>
        <p:spPr/>
        <p:txBody>
          <a:bodyPr>
            <a:normAutofit fontScale="85000" lnSpcReduction="20000"/>
          </a:bodyPr>
          <a:lstStyle/>
          <a:p>
            <a:r>
              <a:rPr lang="en-US" dirty="0"/>
              <a:t>Start with: DAY30 ~ SEX + AGE + KILLIP + SHO + DIA + HYP + HRT + ANT + HEI + PMI + WEI + HTN + SMK + LIP + PAN + FAM + STE + TTR</a:t>
            </a:r>
          </a:p>
          <a:p>
            <a:r>
              <a:rPr lang="en-US" dirty="0"/>
              <a:t>End with: DAY30 ~ SEX + AGE + KILLIP + DIA + HYP + HRT + ANT + PMI + WEI + TTR</a:t>
            </a:r>
          </a:p>
        </p:txBody>
      </p:sp>
      <p:sp>
        <p:nvSpPr>
          <p:cNvPr id="4" name="Slide Number Placeholder 3">
            <a:extLst>
              <a:ext uri="{FF2B5EF4-FFF2-40B4-BE49-F238E27FC236}">
                <a16:creationId xmlns:a16="http://schemas.microsoft.com/office/drawing/2014/main" id="{F30A5AA0-FCCE-4854-5D6C-4133E81CB352}"/>
              </a:ext>
            </a:extLst>
          </p:cNvPr>
          <p:cNvSpPr>
            <a:spLocks noGrp="1"/>
          </p:cNvSpPr>
          <p:nvPr>
            <p:ph type="sldNum" sz="quarter" idx="12"/>
          </p:nvPr>
        </p:nvSpPr>
        <p:spPr/>
        <p:txBody>
          <a:bodyPr/>
          <a:lstStyle/>
          <a:p>
            <a:fld id="{16D16E31-E128-4556-899B-701A42963F24}" type="slidenum">
              <a:rPr lang="en-US" smtClean="0"/>
              <a:t>74</a:t>
            </a:fld>
            <a:endParaRPr lang="en-US" dirty="0"/>
          </a:p>
        </p:txBody>
      </p:sp>
    </p:spTree>
    <p:extLst>
      <p:ext uri="{BB962C8B-B14F-4D97-AF65-F5344CB8AC3E}">
        <p14:creationId xmlns:p14="http://schemas.microsoft.com/office/powerpoint/2010/main" val="23176697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574FA-D1DD-1AEC-3257-29C894B08153}"/>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44ED5DB-FBE0-2F3F-90A3-D007E480B97B}"/>
              </a:ext>
            </a:extLst>
          </p:cNvPr>
          <p:cNvSpPr>
            <a:spLocks noGrp="1"/>
          </p:cNvSpPr>
          <p:nvPr>
            <p:ph idx="1"/>
          </p:nvPr>
        </p:nvSpPr>
        <p:spPr/>
        <p:txBody>
          <a:bodyPr>
            <a:normAutofit/>
          </a:bodyPr>
          <a:lstStyle/>
          <a:p>
            <a:r>
              <a:rPr lang="en-US" dirty="0">
                <a:hlinkClick r:id="rId2"/>
              </a:rPr>
              <a:t>https://www.clinicalpredictionmodels.org/extra-material/exercises</a:t>
            </a:r>
            <a:endParaRPr lang="en-US" dirty="0"/>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dirty="0">
                <a:effectLst/>
                <a:ea typeface="Times New Roman" panose="02020603050405020304" pitchFamily="18" charset="0"/>
              </a:rPr>
              <a:t>The overall goal is to develop a regression model for 30-day mortality after an acute myocardial infarction.</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dirty="0">
                <a:effectLst/>
                <a:ea typeface="Times New Roman" panose="02020603050405020304" pitchFamily="18" charset="0"/>
              </a:rPr>
              <a:t>785 patients, of whom 52 died (mean= 0.07)</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dirty="0">
                <a:effectLst/>
                <a:ea typeface="Times New Roman" panose="02020603050405020304" pitchFamily="18" charset="0"/>
              </a:rPr>
              <a:t>A total of 20 predictors is considered. 18 were described in the papers by Lee </a:t>
            </a:r>
            <a:r>
              <a:rPr lang="en-US" i="1" dirty="0">
                <a:effectLst/>
                <a:ea typeface="Times New Roman" panose="02020603050405020304" pitchFamily="18" charset="0"/>
              </a:rPr>
              <a:t>et al</a:t>
            </a:r>
            <a:r>
              <a:rPr lang="en-US" dirty="0">
                <a:effectLst/>
                <a:ea typeface="Times New Roman" panose="02020603050405020304" pitchFamily="18" charset="0"/>
              </a:rPr>
              <a:t> and Califf </a:t>
            </a:r>
            <a:r>
              <a:rPr lang="en-US" i="1" dirty="0">
                <a:effectLst/>
                <a:ea typeface="Times New Roman" panose="02020603050405020304" pitchFamily="18" charset="0"/>
              </a:rPr>
              <a:t>et al</a:t>
            </a:r>
            <a:r>
              <a:rPr lang="en-US" dirty="0">
                <a:effectLst/>
                <a:ea typeface="Times New Roman" panose="02020603050405020304" pitchFamily="18" charset="0"/>
              </a:rPr>
              <a:t>. </a:t>
            </a:r>
          </a:p>
        </p:txBody>
      </p:sp>
      <p:sp>
        <p:nvSpPr>
          <p:cNvPr id="4" name="Slide Number Placeholder 3">
            <a:extLst>
              <a:ext uri="{FF2B5EF4-FFF2-40B4-BE49-F238E27FC236}">
                <a16:creationId xmlns:a16="http://schemas.microsoft.com/office/drawing/2014/main" id="{F48A05C8-B92B-10BE-4C30-B8F453F94A55}"/>
              </a:ext>
            </a:extLst>
          </p:cNvPr>
          <p:cNvSpPr>
            <a:spLocks noGrp="1"/>
          </p:cNvSpPr>
          <p:nvPr>
            <p:ph type="sldNum" sz="quarter" idx="12"/>
          </p:nvPr>
        </p:nvSpPr>
        <p:spPr/>
        <p:txBody>
          <a:bodyPr/>
          <a:lstStyle/>
          <a:p>
            <a:fld id="{16D16E31-E128-4556-899B-701A42963F24}" type="slidenum">
              <a:rPr lang="en-US" smtClean="0"/>
              <a:t>75</a:t>
            </a:fld>
            <a:endParaRPr lang="en-US" dirty="0"/>
          </a:p>
        </p:txBody>
      </p:sp>
      <p:sp>
        <p:nvSpPr>
          <p:cNvPr id="5" name="TextBox 4">
            <a:extLst>
              <a:ext uri="{FF2B5EF4-FFF2-40B4-BE49-F238E27FC236}">
                <a16:creationId xmlns:a16="http://schemas.microsoft.com/office/drawing/2014/main" id="{2DF5FFDF-751D-E305-8357-F8BDB9AF5E69}"/>
              </a:ext>
            </a:extLst>
          </p:cNvPr>
          <p:cNvSpPr txBox="1"/>
          <p:nvPr/>
        </p:nvSpPr>
        <p:spPr>
          <a:xfrm>
            <a:off x="1696025" y="4286774"/>
            <a:ext cx="8204433" cy="646331"/>
          </a:xfrm>
          <a:prstGeom prst="rect">
            <a:avLst/>
          </a:prstGeom>
          <a:noFill/>
        </p:spPr>
        <p:txBody>
          <a:bodyPr wrap="square" rtlCol="0">
            <a:spAutoFit/>
          </a:bodyPr>
          <a:lstStyle/>
          <a:p>
            <a:r>
              <a:rPr lang="en-US" dirty="0">
                <a:highlight>
                  <a:srgbClr val="FFFF00"/>
                </a:highlight>
              </a:rPr>
              <a:t>Because there are 52 deaths and 733 that survived, we should consider the number of predictors. According to M/15 = 52/15 = 3.5, we may only want to use 4 predictors. </a:t>
            </a:r>
          </a:p>
        </p:txBody>
      </p:sp>
    </p:spTree>
    <p:extLst>
      <p:ext uri="{BB962C8B-B14F-4D97-AF65-F5344CB8AC3E}">
        <p14:creationId xmlns:p14="http://schemas.microsoft.com/office/powerpoint/2010/main" val="34263770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7EEB-E3E7-A739-F8BF-BD12FD8BD3F1}"/>
              </a:ext>
            </a:extLst>
          </p:cNvPr>
          <p:cNvSpPr>
            <a:spLocks noGrp="1"/>
          </p:cNvSpPr>
          <p:nvPr>
            <p:ph type="title"/>
          </p:nvPr>
        </p:nvSpPr>
        <p:spPr>
          <a:xfrm>
            <a:off x="838200" y="365126"/>
            <a:ext cx="10515600" cy="666720"/>
          </a:xfrm>
        </p:spPr>
        <p:txBody>
          <a:bodyPr>
            <a:normAutofit fontScale="90000"/>
          </a:bodyPr>
          <a:lstStyle/>
          <a:p>
            <a:r>
              <a:rPr lang="en-US" dirty="0"/>
              <a:t>Variables</a:t>
            </a:r>
          </a:p>
        </p:txBody>
      </p:sp>
      <p:sp>
        <p:nvSpPr>
          <p:cNvPr id="3" name="Slide Number Placeholder 2">
            <a:extLst>
              <a:ext uri="{FF2B5EF4-FFF2-40B4-BE49-F238E27FC236}">
                <a16:creationId xmlns:a16="http://schemas.microsoft.com/office/drawing/2014/main" id="{C9605F24-DF37-782E-C6FD-763772DDB402}"/>
              </a:ext>
            </a:extLst>
          </p:cNvPr>
          <p:cNvSpPr>
            <a:spLocks noGrp="1"/>
          </p:cNvSpPr>
          <p:nvPr>
            <p:ph type="sldNum" sz="quarter" idx="12"/>
          </p:nvPr>
        </p:nvSpPr>
        <p:spPr/>
        <p:txBody>
          <a:bodyPr/>
          <a:lstStyle/>
          <a:p>
            <a:fld id="{16D16E31-E128-4556-899B-701A42963F24}" type="slidenum">
              <a:rPr lang="en-US" smtClean="0"/>
              <a:t>76</a:t>
            </a:fld>
            <a:endParaRPr lang="en-US" dirty="0"/>
          </a:p>
        </p:txBody>
      </p:sp>
      <p:graphicFrame>
        <p:nvGraphicFramePr>
          <p:cNvPr id="4" name="Table 3">
            <a:extLst>
              <a:ext uri="{FF2B5EF4-FFF2-40B4-BE49-F238E27FC236}">
                <a16:creationId xmlns:a16="http://schemas.microsoft.com/office/drawing/2014/main" id="{6F4E4F4C-27BF-75FE-4B87-610294C2D8F2}"/>
              </a:ext>
            </a:extLst>
          </p:cNvPr>
          <p:cNvGraphicFramePr>
            <a:graphicFrameLocks noGrp="1"/>
          </p:cNvGraphicFramePr>
          <p:nvPr>
            <p:extLst>
              <p:ext uri="{D42A27DB-BD31-4B8C-83A1-F6EECF244321}">
                <p14:modId xmlns:p14="http://schemas.microsoft.com/office/powerpoint/2010/main" val="3585665275"/>
              </p:ext>
            </p:extLst>
          </p:nvPr>
        </p:nvGraphicFramePr>
        <p:xfrm>
          <a:off x="2508307" y="1093034"/>
          <a:ext cx="7371698" cy="5764966"/>
        </p:xfrm>
        <a:graphic>
          <a:graphicData uri="http://schemas.openxmlformats.org/drawingml/2006/table">
            <a:tbl>
              <a:tblPr>
                <a:tableStyleId>{5C22544A-7EE6-4342-B048-85BDC9FD1C3A}</a:tableStyleId>
              </a:tblPr>
              <a:tblGrid>
                <a:gridCol w="1059717">
                  <a:extLst>
                    <a:ext uri="{9D8B030D-6E8A-4147-A177-3AD203B41FA5}">
                      <a16:colId xmlns:a16="http://schemas.microsoft.com/office/drawing/2014/main" val="3343115687"/>
                    </a:ext>
                  </a:extLst>
                </a:gridCol>
                <a:gridCol w="6311981">
                  <a:extLst>
                    <a:ext uri="{9D8B030D-6E8A-4147-A177-3AD203B41FA5}">
                      <a16:colId xmlns:a16="http://schemas.microsoft.com/office/drawing/2014/main" val="4004163747"/>
                    </a:ext>
                  </a:extLst>
                </a:gridCol>
              </a:tblGrid>
              <a:tr h="324286">
                <a:tc>
                  <a:txBody>
                    <a:bodyPr/>
                    <a:lstStyle/>
                    <a:p>
                      <a:pPr marL="0" marR="0">
                        <a:lnSpc>
                          <a:spcPts val="600"/>
                        </a:lnSpc>
                        <a:spcBef>
                          <a:spcPts val="0"/>
                        </a:spcBef>
                        <a:spcAft>
                          <a:spcPts val="0"/>
                        </a:spcAft>
                      </a:pPr>
                      <a:r>
                        <a:rPr lang="en-US" sz="1600" dirty="0">
                          <a:effectLst/>
                        </a:rPr>
                        <a:t> </a:t>
                      </a:r>
                    </a:p>
                    <a:p>
                      <a:pPr marL="0" marR="0">
                        <a:spcBef>
                          <a:spcPts val="0"/>
                        </a:spcBef>
                        <a:spcAft>
                          <a:spcPts val="29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Name</a:t>
                      </a:r>
                      <a:endParaRPr lang="en-US" sz="1600" dirty="0">
                        <a:effectLst/>
                        <a:latin typeface="Times New Roman" panose="02020603050405020304" pitchFamily="18" charset="0"/>
                        <a:ea typeface="Times New Roman" panose="02020603050405020304" pitchFamily="18" charset="0"/>
                      </a:endParaRPr>
                    </a:p>
                  </a:txBody>
                  <a:tcPr marL="76072" marR="76072" marT="0" marB="0">
                    <a:noFill/>
                  </a:tcPr>
                </a:tc>
                <a:tc>
                  <a:txBody>
                    <a:bodyPr/>
                    <a:lstStyle/>
                    <a:p>
                      <a:pPr marL="0" marR="0">
                        <a:lnSpc>
                          <a:spcPts val="600"/>
                        </a:lnSpc>
                        <a:spcBef>
                          <a:spcPts val="0"/>
                        </a:spcBef>
                        <a:spcAft>
                          <a:spcPts val="0"/>
                        </a:spcAft>
                      </a:pPr>
                      <a:r>
                        <a:rPr lang="en-US" sz="1600" dirty="0">
                          <a:effectLst/>
                        </a:rPr>
                        <a:t> </a:t>
                      </a:r>
                    </a:p>
                    <a:p>
                      <a:pPr marL="0" marR="0">
                        <a:spcBef>
                          <a:spcPts val="0"/>
                        </a:spcBef>
                        <a:spcAft>
                          <a:spcPts val="29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Description (coding: no/yes is coded as 0/1)</a:t>
                      </a:r>
                      <a:endParaRPr lang="en-US" sz="1600" dirty="0">
                        <a:effectLst/>
                        <a:latin typeface="Times New Roman" panose="02020603050405020304" pitchFamily="18" charset="0"/>
                        <a:ea typeface="Times New Roman" panose="02020603050405020304" pitchFamily="18" charset="0"/>
                      </a:endParaRPr>
                    </a:p>
                  </a:txBody>
                  <a:tcPr marL="76072" marR="76072" marT="0" marB="0">
                    <a:noFill/>
                  </a:tcPr>
                </a:tc>
                <a:extLst>
                  <a:ext uri="{0D108BD9-81ED-4DB2-BD59-A6C34878D82A}">
                    <a16:rowId xmlns:a16="http://schemas.microsoft.com/office/drawing/2014/main" val="2935085138"/>
                  </a:ext>
                </a:extLst>
              </a:tr>
              <a:tr h="5311568">
                <a:tc>
                  <a:txBody>
                    <a:bodyPr/>
                    <a:lstStyle/>
                    <a:p>
                      <a:pPr marL="0" marR="0">
                        <a:lnSpc>
                          <a:spcPts val="600"/>
                        </a:lnSpc>
                        <a:spcBef>
                          <a:spcPts val="0"/>
                        </a:spcBef>
                        <a:spcAft>
                          <a:spcPts val="0"/>
                        </a:spcAft>
                      </a:pPr>
                      <a:r>
                        <a:rPr lang="en-US" sz="1600" dirty="0">
                          <a:effectLst/>
                        </a:rPr>
                        <a:t> </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DAY30</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 </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SEX</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AGE</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A65</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KILLIP</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SHO</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DIA</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HYP</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nl-NL" sz="1600" dirty="0">
                          <a:effectLst/>
                        </a:rPr>
                        <a:t>HRT</a:t>
                      </a:r>
                      <a:endParaRPr lang="en-US" sz="1600" dirty="0">
                        <a:effectLst/>
                      </a:endParaRP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nl-NL" sz="1600" dirty="0">
                          <a:effectLst/>
                        </a:rPr>
                        <a:t>ANT</a:t>
                      </a:r>
                      <a:endParaRPr lang="en-US" sz="1600" dirty="0">
                        <a:effectLst/>
                      </a:endParaRP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nl-NL" sz="1600" dirty="0">
                          <a:effectLst/>
                        </a:rPr>
                        <a:t>PMI</a:t>
                      </a:r>
                      <a:endParaRPr lang="en-US" sz="1600" dirty="0">
                        <a:effectLst/>
                      </a:endParaRP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nl-NL" sz="1600" dirty="0">
                          <a:effectLst/>
                        </a:rPr>
                        <a:t>HEI</a:t>
                      </a:r>
                      <a:endParaRPr lang="en-US" sz="1600" dirty="0">
                        <a:effectLst/>
                      </a:endParaRP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nl-NL" sz="1600" dirty="0">
                          <a:effectLst/>
                        </a:rPr>
                        <a:t>WEI</a:t>
                      </a:r>
                      <a:endParaRPr lang="en-US" sz="1600" dirty="0">
                        <a:effectLst/>
                      </a:endParaRP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nl-NL" sz="1600" dirty="0">
                          <a:effectLst/>
                        </a:rPr>
                        <a:t>HTN</a:t>
                      </a:r>
                      <a:endParaRPr lang="en-US" sz="1600" dirty="0">
                        <a:effectLst/>
                      </a:endParaRP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nl-NL" sz="1600" dirty="0">
                          <a:effectLst/>
                        </a:rPr>
                        <a:t>SMK</a:t>
                      </a:r>
                      <a:endParaRPr lang="en-US" sz="1600" dirty="0">
                        <a:effectLst/>
                      </a:endParaRP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nl-NL" sz="1600" dirty="0">
                          <a:effectLst/>
                        </a:rPr>
                        <a:t>LIP</a:t>
                      </a:r>
                      <a:endParaRPr lang="en-US" sz="1600" dirty="0">
                        <a:effectLst/>
                      </a:endParaRP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nl-NL" sz="1600" dirty="0">
                          <a:effectLst/>
                        </a:rPr>
                        <a:t>PAN</a:t>
                      </a:r>
                      <a:endParaRPr lang="en-US" sz="1600" dirty="0">
                        <a:effectLst/>
                      </a:endParaRP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FAM</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STE</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ST4</a:t>
                      </a:r>
                    </a:p>
                    <a:p>
                      <a:pPr marL="0" marR="0">
                        <a:spcBef>
                          <a:spcPts val="0"/>
                        </a:spcBef>
                        <a:spcAft>
                          <a:spcPts val="29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TTR</a:t>
                      </a:r>
                      <a:endParaRPr lang="en-US" sz="1600" dirty="0">
                        <a:effectLst/>
                        <a:latin typeface="Times New Roman" panose="02020603050405020304" pitchFamily="18" charset="0"/>
                        <a:ea typeface="Times New Roman" panose="02020603050405020304" pitchFamily="18" charset="0"/>
                      </a:endParaRPr>
                    </a:p>
                  </a:txBody>
                  <a:tcPr marL="76072" marR="76072" marT="0" marB="0">
                    <a:noFill/>
                  </a:tcPr>
                </a:tc>
                <a:tc>
                  <a:txBody>
                    <a:bodyPr/>
                    <a:lstStyle/>
                    <a:p>
                      <a:pPr marL="0" marR="0">
                        <a:lnSpc>
                          <a:spcPts val="600"/>
                        </a:lnSpc>
                        <a:spcBef>
                          <a:spcPts val="0"/>
                        </a:spcBef>
                        <a:spcAft>
                          <a:spcPts val="0"/>
                        </a:spcAft>
                      </a:pPr>
                      <a:r>
                        <a:rPr lang="en-US" sz="1600" dirty="0">
                          <a:effectLst/>
                        </a:rPr>
                        <a:t> </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30‑day mortality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 </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Female gender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Age in years (range: 19‑110)</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Age &gt;65 years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Killip class: a measure for left ventricular function; class 1‑4</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Shock: Killip class 3 or 4 vs 1 or 2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Diabetes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Hypotension (systolic BP&lt;100)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Heart rate (tachycardia: pulse&gt;80)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Anterior infarct location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Previous myocardial infarction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Height in cm (range: 140‑212)</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Weight in kg (range: 36‑213)</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Hypertension history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Smoking (1=never; 2=ex; 3=current smoker)</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Lipids: hypercholesterolaemia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Previous angina pectoris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Family history of MI (0/1)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ST elevation on ECG: number of leads (range: 0‑11)</a:t>
                      </a:r>
                    </a:p>
                    <a:p>
                      <a:pPr marL="0" marR="0">
                        <a:spcBef>
                          <a:spcPts val="0"/>
                        </a:spcBef>
                        <a:spcAft>
                          <a:spcPts val="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ST elevation on ECG: &gt;4 leads (0/1)</a:t>
                      </a:r>
                    </a:p>
                    <a:p>
                      <a:pPr marL="0" marR="0">
                        <a:spcBef>
                          <a:spcPts val="0"/>
                        </a:spcBef>
                        <a:spcAft>
                          <a:spcPts val="290"/>
                        </a:spcAft>
                        <a:tabLst>
                          <a:tab pos="-897890" algn="l"/>
                          <a:tab pos="-538480" algn="l"/>
                          <a:tab pos="-179070" algn="l"/>
                          <a:tab pos="180340" algn="l"/>
                          <a:tab pos="539750" algn="l"/>
                          <a:tab pos="899160" algn="l"/>
                          <a:tab pos="1258570" algn="l"/>
                          <a:tab pos="1617980" algn="l"/>
                          <a:tab pos="1977390" algn="l"/>
                          <a:tab pos="2336800" algn="l"/>
                          <a:tab pos="2696210" algn="l"/>
                          <a:tab pos="3055620" algn="l"/>
                          <a:tab pos="3415030" algn="l"/>
                          <a:tab pos="3774440" algn="l"/>
                          <a:tab pos="4133850" algn="l"/>
                          <a:tab pos="4493260" algn="l"/>
                          <a:tab pos="4852670" algn="l"/>
                          <a:tab pos="5212080" algn="l"/>
                          <a:tab pos="5571490" algn="l"/>
                        </a:tabLst>
                      </a:pPr>
                      <a:r>
                        <a:rPr lang="en-US" sz="1600" dirty="0">
                          <a:effectLst/>
                        </a:rPr>
                        <a:t>Time to relief of chest pain &gt; 1 hour (0/1)</a:t>
                      </a:r>
                      <a:endParaRPr lang="en-US" sz="1600" dirty="0">
                        <a:effectLst/>
                        <a:latin typeface="Times New Roman" panose="02020603050405020304" pitchFamily="18" charset="0"/>
                        <a:ea typeface="Times New Roman" panose="02020603050405020304" pitchFamily="18" charset="0"/>
                      </a:endParaRPr>
                    </a:p>
                  </a:txBody>
                  <a:tcPr marL="76072" marR="76072" marT="0" marB="0">
                    <a:noFill/>
                  </a:tcPr>
                </a:tc>
                <a:extLst>
                  <a:ext uri="{0D108BD9-81ED-4DB2-BD59-A6C34878D82A}">
                    <a16:rowId xmlns:a16="http://schemas.microsoft.com/office/drawing/2014/main" val="2118291232"/>
                  </a:ext>
                </a:extLst>
              </a:tr>
            </a:tbl>
          </a:graphicData>
        </a:graphic>
      </p:graphicFrame>
    </p:spTree>
    <p:extLst>
      <p:ext uri="{BB962C8B-B14F-4D97-AF65-F5344CB8AC3E}">
        <p14:creationId xmlns:p14="http://schemas.microsoft.com/office/powerpoint/2010/main" val="2074855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1A4A8-9E3F-9C0B-F233-43D33D1DCEB1}"/>
              </a:ext>
            </a:extLst>
          </p:cNvPr>
          <p:cNvSpPr>
            <a:spLocks noGrp="1"/>
          </p:cNvSpPr>
          <p:nvPr>
            <p:ph type="title"/>
          </p:nvPr>
        </p:nvSpPr>
        <p:spPr/>
        <p:txBody>
          <a:bodyPr/>
          <a:lstStyle/>
          <a:p>
            <a:r>
              <a:rPr lang="en-US" dirty="0"/>
              <a:t>Data Summary of main predictors</a:t>
            </a:r>
          </a:p>
        </p:txBody>
      </p:sp>
      <p:sp>
        <p:nvSpPr>
          <p:cNvPr id="3" name="Slide Number Placeholder 2">
            <a:extLst>
              <a:ext uri="{FF2B5EF4-FFF2-40B4-BE49-F238E27FC236}">
                <a16:creationId xmlns:a16="http://schemas.microsoft.com/office/drawing/2014/main" id="{AB5A40AA-C0E9-BD77-AD8E-783A284520BB}"/>
              </a:ext>
            </a:extLst>
          </p:cNvPr>
          <p:cNvSpPr>
            <a:spLocks noGrp="1"/>
          </p:cNvSpPr>
          <p:nvPr>
            <p:ph type="sldNum" sz="quarter" idx="12"/>
          </p:nvPr>
        </p:nvSpPr>
        <p:spPr/>
        <p:txBody>
          <a:bodyPr/>
          <a:lstStyle/>
          <a:p>
            <a:fld id="{16D16E31-E128-4556-899B-701A42963F24}" type="slidenum">
              <a:rPr lang="en-US" smtClean="0"/>
              <a:t>77</a:t>
            </a:fld>
            <a:endParaRPr lang="en-US" dirty="0"/>
          </a:p>
        </p:txBody>
      </p:sp>
      <p:pic>
        <p:nvPicPr>
          <p:cNvPr id="5" name="Picture 4">
            <a:extLst>
              <a:ext uri="{FF2B5EF4-FFF2-40B4-BE49-F238E27FC236}">
                <a16:creationId xmlns:a16="http://schemas.microsoft.com/office/drawing/2014/main" id="{76916267-835D-620C-2536-A1D38D789706}"/>
              </a:ext>
            </a:extLst>
          </p:cNvPr>
          <p:cNvPicPr>
            <a:picLocks noChangeAspect="1"/>
          </p:cNvPicPr>
          <p:nvPr/>
        </p:nvPicPr>
        <p:blipFill>
          <a:blip r:embed="rId2"/>
          <a:stretch>
            <a:fillRect/>
          </a:stretch>
        </p:blipFill>
        <p:spPr>
          <a:xfrm>
            <a:off x="1458794" y="1922300"/>
            <a:ext cx="9274411" cy="4086614"/>
          </a:xfrm>
          <a:prstGeom prst="rect">
            <a:avLst/>
          </a:prstGeom>
        </p:spPr>
      </p:pic>
      <p:sp>
        <p:nvSpPr>
          <p:cNvPr id="4" name="Oval 3">
            <a:extLst>
              <a:ext uri="{FF2B5EF4-FFF2-40B4-BE49-F238E27FC236}">
                <a16:creationId xmlns:a16="http://schemas.microsoft.com/office/drawing/2014/main" id="{89F1CA66-5074-2704-D97D-00FE21123C7F}"/>
              </a:ext>
            </a:extLst>
          </p:cNvPr>
          <p:cNvSpPr/>
          <p:nvPr/>
        </p:nvSpPr>
        <p:spPr>
          <a:xfrm>
            <a:off x="1746248" y="1965663"/>
            <a:ext cx="1127071" cy="3651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28A105E-FEDE-3490-285C-9DD4BE982C2F}"/>
              </a:ext>
            </a:extLst>
          </p:cNvPr>
          <p:cNvSpPr txBox="1"/>
          <p:nvPr/>
        </p:nvSpPr>
        <p:spPr>
          <a:xfrm>
            <a:off x="153457" y="1737360"/>
            <a:ext cx="1134542" cy="646331"/>
          </a:xfrm>
          <a:prstGeom prst="rect">
            <a:avLst/>
          </a:prstGeom>
          <a:noFill/>
        </p:spPr>
        <p:txBody>
          <a:bodyPr wrap="square" rtlCol="0">
            <a:spAutoFit/>
          </a:bodyPr>
          <a:lstStyle/>
          <a:p>
            <a:r>
              <a:rPr lang="en-US" dirty="0">
                <a:highlight>
                  <a:srgbClr val="FFFF00"/>
                </a:highlight>
              </a:rPr>
              <a:t>Outcome. 6.6% rate.</a:t>
            </a:r>
          </a:p>
        </p:txBody>
      </p:sp>
      <p:cxnSp>
        <p:nvCxnSpPr>
          <p:cNvPr id="7" name="Straight Arrow Connector 6">
            <a:extLst>
              <a:ext uri="{FF2B5EF4-FFF2-40B4-BE49-F238E27FC236}">
                <a16:creationId xmlns:a16="http://schemas.microsoft.com/office/drawing/2014/main" id="{B5D81EEE-872A-DFB9-6AEE-0CB10F908F3A}"/>
              </a:ext>
            </a:extLst>
          </p:cNvPr>
          <p:cNvCxnSpPr>
            <a:cxnSpLocks/>
          </p:cNvCxnSpPr>
          <p:nvPr/>
        </p:nvCxnSpPr>
        <p:spPr>
          <a:xfrm>
            <a:off x="1234420" y="1871731"/>
            <a:ext cx="511828" cy="141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3887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D49420-002B-A8C3-6285-B8EDA9E95E67}"/>
              </a:ext>
            </a:extLst>
          </p:cNvPr>
          <p:cNvSpPr>
            <a:spLocks noGrp="1"/>
          </p:cNvSpPr>
          <p:nvPr>
            <p:ph type="sldNum" sz="quarter" idx="12"/>
          </p:nvPr>
        </p:nvSpPr>
        <p:spPr/>
        <p:txBody>
          <a:bodyPr/>
          <a:lstStyle/>
          <a:p>
            <a:fld id="{16D16E31-E128-4556-899B-701A42963F24}" type="slidenum">
              <a:rPr lang="en-US" smtClean="0"/>
              <a:t>78</a:t>
            </a:fld>
            <a:endParaRPr lang="en-US" dirty="0"/>
          </a:p>
        </p:txBody>
      </p:sp>
      <p:pic>
        <p:nvPicPr>
          <p:cNvPr id="4" name="Picture 3">
            <a:extLst>
              <a:ext uri="{FF2B5EF4-FFF2-40B4-BE49-F238E27FC236}">
                <a16:creationId xmlns:a16="http://schemas.microsoft.com/office/drawing/2014/main" id="{5384397F-E7D0-D309-4111-79CAA713D933}"/>
              </a:ext>
            </a:extLst>
          </p:cNvPr>
          <p:cNvPicPr>
            <a:picLocks noChangeAspect="1"/>
          </p:cNvPicPr>
          <p:nvPr/>
        </p:nvPicPr>
        <p:blipFill>
          <a:blip r:embed="rId2"/>
          <a:stretch>
            <a:fillRect/>
          </a:stretch>
        </p:blipFill>
        <p:spPr>
          <a:xfrm>
            <a:off x="2671762" y="376237"/>
            <a:ext cx="7227247" cy="6443206"/>
          </a:xfrm>
          <a:prstGeom prst="rect">
            <a:avLst/>
          </a:prstGeom>
        </p:spPr>
      </p:pic>
      <p:sp>
        <p:nvSpPr>
          <p:cNvPr id="3" name="TextBox 2">
            <a:extLst>
              <a:ext uri="{FF2B5EF4-FFF2-40B4-BE49-F238E27FC236}">
                <a16:creationId xmlns:a16="http://schemas.microsoft.com/office/drawing/2014/main" id="{AC9678C2-A543-F7DC-56D8-E0B00B7A3AEF}"/>
              </a:ext>
            </a:extLst>
          </p:cNvPr>
          <p:cNvSpPr txBox="1"/>
          <p:nvPr/>
        </p:nvSpPr>
        <p:spPr>
          <a:xfrm>
            <a:off x="201336" y="192947"/>
            <a:ext cx="2470426" cy="1938992"/>
          </a:xfrm>
          <a:prstGeom prst="rect">
            <a:avLst/>
          </a:prstGeom>
          <a:noFill/>
        </p:spPr>
        <p:txBody>
          <a:bodyPr wrap="square" rtlCol="0">
            <a:spAutoFit/>
          </a:bodyPr>
          <a:lstStyle/>
          <a:p>
            <a:r>
              <a:rPr lang="en-US" sz="4000" dirty="0"/>
              <a:t>Regression model output</a:t>
            </a:r>
          </a:p>
        </p:txBody>
      </p:sp>
      <p:sp>
        <p:nvSpPr>
          <p:cNvPr id="5" name="TextBox 4">
            <a:extLst>
              <a:ext uri="{FF2B5EF4-FFF2-40B4-BE49-F238E27FC236}">
                <a16:creationId xmlns:a16="http://schemas.microsoft.com/office/drawing/2014/main" id="{6807C78A-5C6D-BFD0-5568-E5EB678BA825}"/>
              </a:ext>
            </a:extLst>
          </p:cNvPr>
          <p:cNvSpPr txBox="1"/>
          <p:nvPr/>
        </p:nvSpPr>
        <p:spPr>
          <a:xfrm>
            <a:off x="6878972" y="2718033"/>
            <a:ext cx="2743200" cy="1477328"/>
          </a:xfrm>
          <a:prstGeom prst="rect">
            <a:avLst/>
          </a:prstGeom>
          <a:noFill/>
        </p:spPr>
        <p:txBody>
          <a:bodyPr wrap="square" rtlCol="0">
            <a:spAutoFit/>
          </a:bodyPr>
          <a:lstStyle/>
          <a:p>
            <a:r>
              <a:rPr lang="en-US" dirty="0">
                <a:highlight>
                  <a:srgbClr val="FFFF00"/>
                </a:highlight>
              </a:rPr>
              <a:t>The model performs well initially but we want to know how valid are the results (i.e., will it hold up over time)</a:t>
            </a:r>
          </a:p>
        </p:txBody>
      </p:sp>
      <p:cxnSp>
        <p:nvCxnSpPr>
          <p:cNvPr id="7" name="Straight Arrow Connector 6">
            <a:extLst>
              <a:ext uri="{FF2B5EF4-FFF2-40B4-BE49-F238E27FC236}">
                <a16:creationId xmlns:a16="http://schemas.microsoft.com/office/drawing/2014/main" id="{82A06863-631D-D302-8AD1-24EA34A0BD7A}"/>
              </a:ext>
            </a:extLst>
          </p:cNvPr>
          <p:cNvCxnSpPr/>
          <p:nvPr/>
        </p:nvCxnSpPr>
        <p:spPr>
          <a:xfrm flipV="1">
            <a:off x="7894040" y="1283516"/>
            <a:ext cx="587230" cy="125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76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03-5756-44FF-91BE-51EB70E15E41}"/>
              </a:ext>
            </a:extLst>
          </p:cNvPr>
          <p:cNvSpPr>
            <a:spLocks noGrp="1"/>
          </p:cNvSpPr>
          <p:nvPr>
            <p:ph type="title"/>
          </p:nvPr>
        </p:nvSpPr>
        <p:spPr/>
        <p:txBody>
          <a:bodyPr>
            <a:normAutofit/>
          </a:bodyPr>
          <a:lstStyle/>
          <a:p>
            <a:r>
              <a:rPr lang="en-US" dirty="0"/>
              <a:t>Model Validation: </a:t>
            </a:r>
            <a:br>
              <a:rPr lang="en-US" dirty="0"/>
            </a:br>
            <a:r>
              <a:rPr lang="en-US" dirty="0"/>
              <a:t>Calibration and Discrimination</a:t>
            </a:r>
          </a:p>
        </p:txBody>
      </p:sp>
      <p:sp>
        <p:nvSpPr>
          <p:cNvPr id="3" name="Content Placeholder 2">
            <a:extLst>
              <a:ext uri="{FF2B5EF4-FFF2-40B4-BE49-F238E27FC236}">
                <a16:creationId xmlns:a16="http://schemas.microsoft.com/office/drawing/2014/main" id="{6F0F75AD-73CF-4CC7-A6E6-653FAC71CB46}"/>
              </a:ext>
            </a:extLst>
          </p:cNvPr>
          <p:cNvSpPr>
            <a:spLocks noGrp="1"/>
          </p:cNvSpPr>
          <p:nvPr>
            <p:ph idx="1"/>
          </p:nvPr>
        </p:nvSpPr>
        <p:spPr>
          <a:xfrm>
            <a:off x="124287" y="1828800"/>
            <a:ext cx="11949344" cy="5029199"/>
          </a:xfrm>
        </p:spPr>
        <p:txBody>
          <a:bodyPr>
            <a:normAutofit/>
          </a:bodyPr>
          <a:lstStyle/>
          <a:p>
            <a:r>
              <a:rPr lang="en-US" u="sng" dirty="0">
                <a:solidFill>
                  <a:srgbClr val="FF0000"/>
                </a:solidFill>
              </a:rPr>
              <a:t>Calibration</a:t>
            </a:r>
            <a:r>
              <a:rPr lang="en-US" dirty="0"/>
              <a:t>: Models are calibrated to a dataset when the average of their predicted values matches the average of the actual outcomes. Models should be re-calibrated if the calibration weakens over time, especially if the model was developed outside of your organization (Morton, pp. 128-129).</a:t>
            </a:r>
          </a:p>
          <a:p>
            <a:r>
              <a:rPr lang="en-US" dirty="0"/>
              <a:t>Overall calibration error: Average of Y – Average of predictions. If using ordinary least squares, the calibration error = 0 in the original data.</a:t>
            </a:r>
          </a:p>
          <a:p>
            <a:r>
              <a:rPr lang="en-US" dirty="0"/>
              <a:t>A calibration curve can help visualize the calibration. We can select deciles or quintiles of the sample and plot the average outcome and predicted values in each group.</a:t>
            </a:r>
          </a:p>
          <a:p>
            <a:r>
              <a:rPr lang="en-US" u="sng" dirty="0">
                <a:solidFill>
                  <a:srgbClr val="FF0000"/>
                </a:solidFill>
              </a:rPr>
              <a:t>Discrimination</a:t>
            </a:r>
            <a:r>
              <a:rPr lang="en-US" dirty="0"/>
              <a:t>: The extent to which a model predicts higher outcomes for those with higher outcomes. </a:t>
            </a:r>
            <a:r>
              <a:rPr lang="en-US" u="sng" dirty="0"/>
              <a:t>This is AUC and R2. </a:t>
            </a:r>
            <a:r>
              <a:rPr lang="en-US" dirty="0"/>
              <a:t>We can also use MAD. </a:t>
            </a:r>
            <a:r>
              <a:rPr lang="en-US" i="1" dirty="0"/>
              <a:t>This is an individual level summary</a:t>
            </a:r>
            <a:r>
              <a:rPr lang="en-US" dirty="0"/>
              <a:t>. </a:t>
            </a:r>
          </a:p>
          <a:p>
            <a:r>
              <a:rPr lang="en-US" dirty="0"/>
              <a:t>“While good model calibration is desirable, discrimination is usually more important” (Iezzoni, p. 253). </a:t>
            </a:r>
          </a:p>
          <a:p>
            <a:r>
              <a:rPr lang="en-US" dirty="0"/>
              <a:t>For example, if the average length of stay is 3 days, a model that assigns predictions of 3 days to everyone is perfectly calibrated. But a model that assigns 3-day predictions to those who actually stay 3 days while just assigning 1-day predictions to those who stay only 1 day, that model provides more useful information.</a:t>
            </a:r>
          </a:p>
        </p:txBody>
      </p:sp>
      <p:sp>
        <p:nvSpPr>
          <p:cNvPr id="4" name="Slide Number Placeholder 3">
            <a:extLst>
              <a:ext uri="{FF2B5EF4-FFF2-40B4-BE49-F238E27FC236}">
                <a16:creationId xmlns:a16="http://schemas.microsoft.com/office/drawing/2014/main" id="{3CF07481-A632-41E6-9E1B-FE6DD0F37413}"/>
              </a:ext>
            </a:extLst>
          </p:cNvPr>
          <p:cNvSpPr>
            <a:spLocks noGrp="1"/>
          </p:cNvSpPr>
          <p:nvPr>
            <p:ph type="sldNum" sz="quarter" idx="12"/>
          </p:nvPr>
        </p:nvSpPr>
        <p:spPr/>
        <p:txBody>
          <a:bodyPr/>
          <a:lstStyle/>
          <a:p>
            <a:fld id="{35032509-D289-4CC9-8A27-14E47DC64BC2}" type="slidenum">
              <a:rPr lang="en-US" smtClean="0"/>
              <a:t>79</a:t>
            </a:fld>
            <a:endParaRPr lang="en-US" dirty="0"/>
          </a:p>
        </p:txBody>
      </p:sp>
      <p:sp>
        <p:nvSpPr>
          <p:cNvPr id="5" name="TextBox 4">
            <a:hlinkClick r:id="rId2" action="ppaction://hlinksldjump"/>
            <a:extLst>
              <a:ext uri="{FF2B5EF4-FFF2-40B4-BE49-F238E27FC236}">
                <a16:creationId xmlns:a16="http://schemas.microsoft.com/office/drawing/2014/main" id="{DE13D4E1-D390-C856-5D23-FB441BDBEDDF}"/>
              </a:ext>
            </a:extLst>
          </p:cNvPr>
          <p:cNvSpPr txBox="1"/>
          <p:nvPr/>
        </p:nvSpPr>
        <p:spPr>
          <a:xfrm>
            <a:off x="7981426" y="365125"/>
            <a:ext cx="4001548" cy="830997"/>
          </a:xfrm>
          <a:prstGeom prst="rect">
            <a:avLst/>
          </a:prstGeom>
          <a:noFill/>
        </p:spPr>
        <p:txBody>
          <a:bodyPr wrap="square" rtlCol="0">
            <a:spAutoFit/>
          </a:bodyPr>
          <a:lstStyle/>
          <a:p>
            <a:r>
              <a:rPr lang="en-US" sz="2400" dirty="0">
                <a:solidFill>
                  <a:schemeClr val="bg1"/>
                </a:solidFill>
                <a:highlight>
                  <a:srgbClr val="800080"/>
                </a:highlight>
              </a:rPr>
              <a:t>CLICK THIS LINK to learn more about “Model Validation”</a:t>
            </a:r>
          </a:p>
        </p:txBody>
      </p:sp>
    </p:spTree>
    <p:extLst>
      <p:ext uri="{BB962C8B-B14F-4D97-AF65-F5344CB8AC3E}">
        <p14:creationId xmlns:p14="http://schemas.microsoft.com/office/powerpoint/2010/main" val="365062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B72A-F2A8-5F39-9856-10C75459A138}"/>
              </a:ext>
            </a:extLst>
          </p:cNvPr>
          <p:cNvSpPr>
            <a:spLocks noGrp="1"/>
          </p:cNvSpPr>
          <p:nvPr>
            <p:ph type="title"/>
          </p:nvPr>
        </p:nvSpPr>
        <p:spPr/>
        <p:txBody>
          <a:bodyPr>
            <a:normAutofit/>
          </a:bodyPr>
          <a:lstStyle/>
          <a:p>
            <a:r>
              <a:rPr lang="en-US" dirty="0"/>
              <a:t>Statistical concepts discussed in the “Intro to Statistics” videos</a:t>
            </a:r>
          </a:p>
        </p:txBody>
      </p:sp>
      <p:sp>
        <p:nvSpPr>
          <p:cNvPr id="3" name="Text Placeholder 2">
            <a:extLst>
              <a:ext uri="{FF2B5EF4-FFF2-40B4-BE49-F238E27FC236}">
                <a16:creationId xmlns:a16="http://schemas.microsoft.com/office/drawing/2014/main" id="{6B28C6A0-4B2B-750A-CD22-52B8869B560B}"/>
              </a:ext>
            </a:extLst>
          </p:cNvPr>
          <p:cNvSpPr>
            <a:spLocks noGrp="1"/>
          </p:cNvSpPr>
          <p:nvPr>
            <p:ph type="body" idx="1"/>
          </p:nvPr>
        </p:nvSpPr>
        <p:spPr/>
        <p:txBody>
          <a:bodyPr/>
          <a:lstStyle/>
          <a:p>
            <a:r>
              <a:rPr lang="en-US" dirty="0"/>
              <a:t>Week 3</a:t>
            </a:r>
          </a:p>
        </p:txBody>
      </p:sp>
      <p:sp>
        <p:nvSpPr>
          <p:cNvPr id="4" name="Content Placeholder 3">
            <a:extLst>
              <a:ext uri="{FF2B5EF4-FFF2-40B4-BE49-F238E27FC236}">
                <a16:creationId xmlns:a16="http://schemas.microsoft.com/office/drawing/2014/main" id="{DC55303B-A1A8-4D05-F402-64C5E0692C23}"/>
              </a:ext>
            </a:extLst>
          </p:cNvPr>
          <p:cNvSpPr>
            <a:spLocks noGrp="1"/>
          </p:cNvSpPr>
          <p:nvPr>
            <p:ph sz="half" idx="2"/>
          </p:nvPr>
        </p:nvSpPr>
        <p:spPr/>
        <p:txBody>
          <a:bodyPr>
            <a:normAutofit/>
          </a:bodyPr>
          <a:lstStyle/>
          <a:p>
            <a:r>
              <a:rPr lang="en-US" dirty="0"/>
              <a:t>Confidence Interval Background</a:t>
            </a:r>
          </a:p>
          <a:p>
            <a:pPr marL="0" indent="0">
              <a:buNone/>
            </a:pPr>
            <a:r>
              <a:rPr lang="en-US" dirty="0"/>
              <a:t>   22:52 - 24:45 </a:t>
            </a:r>
          </a:p>
          <a:p>
            <a:r>
              <a:rPr lang="en-US" dirty="0"/>
              <a:t>95% Confidence Interval Example: Titanic passenger class</a:t>
            </a:r>
          </a:p>
          <a:p>
            <a:pPr marL="0" indent="0">
              <a:buNone/>
            </a:pPr>
            <a:r>
              <a:rPr lang="en-US" dirty="0"/>
              <a:t>   27:36 - 33:05 </a:t>
            </a:r>
          </a:p>
          <a:p>
            <a:pPr marL="0" indent="0">
              <a:buNone/>
            </a:pPr>
            <a:r>
              <a:rPr lang="en-US" dirty="0">
                <a:hlinkClick r:id="rId2"/>
              </a:rPr>
              <a:t>https://youtu.be/IQOoMmCQAD0</a:t>
            </a:r>
            <a:r>
              <a:rPr lang="en-US" dirty="0"/>
              <a:t> </a:t>
            </a:r>
          </a:p>
        </p:txBody>
      </p:sp>
      <p:sp>
        <p:nvSpPr>
          <p:cNvPr id="5" name="Text Placeholder 4">
            <a:extLst>
              <a:ext uri="{FF2B5EF4-FFF2-40B4-BE49-F238E27FC236}">
                <a16:creationId xmlns:a16="http://schemas.microsoft.com/office/drawing/2014/main" id="{58AE3031-EFE6-83AA-BBB6-9C6027C34B1B}"/>
              </a:ext>
            </a:extLst>
          </p:cNvPr>
          <p:cNvSpPr>
            <a:spLocks noGrp="1"/>
          </p:cNvSpPr>
          <p:nvPr>
            <p:ph type="body" sz="quarter" idx="3"/>
          </p:nvPr>
        </p:nvSpPr>
        <p:spPr/>
        <p:txBody>
          <a:bodyPr/>
          <a:lstStyle/>
          <a:p>
            <a:r>
              <a:rPr lang="en-US" dirty="0"/>
              <a:t>Week 4</a:t>
            </a:r>
          </a:p>
        </p:txBody>
      </p:sp>
      <p:sp>
        <p:nvSpPr>
          <p:cNvPr id="6" name="Content Placeholder 5">
            <a:extLst>
              <a:ext uri="{FF2B5EF4-FFF2-40B4-BE49-F238E27FC236}">
                <a16:creationId xmlns:a16="http://schemas.microsoft.com/office/drawing/2014/main" id="{6880C564-A84A-6D68-8738-968364B98B7B}"/>
              </a:ext>
            </a:extLst>
          </p:cNvPr>
          <p:cNvSpPr>
            <a:spLocks noGrp="1"/>
          </p:cNvSpPr>
          <p:nvPr>
            <p:ph sz="quarter" idx="4"/>
          </p:nvPr>
        </p:nvSpPr>
        <p:spPr/>
        <p:txBody>
          <a:bodyPr>
            <a:normAutofit/>
          </a:bodyPr>
          <a:lstStyle/>
          <a:p>
            <a:r>
              <a:rPr lang="en-US" dirty="0"/>
              <a:t>Statistical Significance</a:t>
            </a:r>
          </a:p>
          <a:p>
            <a:pPr marL="0" indent="0">
              <a:buNone/>
            </a:pPr>
            <a:r>
              <a:rPr lang="en-US" dirty="0"/>
              <a:t>   4:40 - 14:14</a:t>
            </a:r>
          </a:p>
          <a:p>
            <a:r>
              <a:rPr lang="en-US" dirty="0"/>
              <a:t>Doll &amp; Hill Distribution Test</a:t>
            </a:r>
          </a:p>
          <a:p>
            <a:pPr marL="0" indent="0">
              <a:buNone/>
            </a:pPr>
            <a:r>
              <a:rPr lang="en-US" dirty="0"/>
              <a:t>   49:45 - 54:50</a:t>
            </a:r>
          </a:p>
          <a:p>
            <a:pPr marL="0" indent="0">
              <a:buNone/>
            </a:pPr>
            <a:r>
              <a:rPr lang="en-US" dirty="0">
                <a:hlinkClick r:id="rId3"/>
              </a:rPr>
              <a:t>https://youtu.be/_BtABZd0Qok</a:t>
            </a:r>
            <a:r>
              <a:rPr lang="en-US" dirty="0"/>
              <a:t> </a:t>
            </a:r>
          </a:p>
        </p:txBody>
      </p:sp>
      <p:sp>
        <p:nvSpPr>
          <p:cNvPr id="7" name="Slide Number Placeholder 6">
            <a:extLst>
              <a:ext uri="{FF2B5EF4-FFF2-40B4-BE49-F238E27FC236}">
                <a16:creationId xmlns:a16="http://schemas.microsoft.com/office/drawing/2014/main" id="{275FFD97-B920-6698-A00E-ED45E8A4E756}"/>
              </a:ext>
            </a:extLst>
          </p:cNvPr>
          <p:cNvSpPr>
            <a:spLocks noGrp="1"/>
          </p:cNvSpPr>
          <p:nvPr>
            <p:ph type="sldNum" sz="quarter" idx="12"/>
          </p:nvPr>
        </p:nvSpPr>
        <p:spPr/>
        <p:txBody>
          <a:bodyPr/>
          <a:lstStyle/>
          <a:p>
            <a:fld id="{16D16E31-E128-4556-899B-701A42963F24}" type="slidenum">
              <a:rPr lang="en-US" smtClean="0"/>
              <a:t>8</a:t>
            </a:fld>
            <a:endParaRPr lang="en-US" dirty="0"/>
          </a:p>
        </p:txBody>
      </p:sp>
      <p:pic>
        <p:nvPicPr>
          <p:cNvPr id="9" name="Picture 8">
            <a:extLst>
              <a:ext uri="{FF2B5EF4-FFF2-40B4-BE49-F238E27FC236}">
                <a16:creationId xmlns:a16="http://schemas.microsoft.com/office/drawing/2014/main" id="{1C3848EB-5182-5246-BE33-735001592EE6}"/>
              </a:ext>
            </a:extLst>
          </p:cNvPr>
          <p:cNvPicPr>
            <a:picLocks noChangeAspect="1"/>
          </p:cNvPicPr>
          <p:nvPr/>
        </p:nvPicPr>
        <p:blipFill>
          <a:blip r:embed="rId4"/>
          <a:stretch>
            <a:fillRect/>
          </a:stretch>
        </p:blipFill>
        <p:spPr>
          <a:xfrm>
            <a:off x="6257925" y="5553842"/>
            <a:ext cx="4857750" cy="1047750"/>
          </a:xfrm>
          <a:prstGeom prst="rect">
            <a:avLst/>
          </a:prstGeom>
        </p:spPr>
      </p:pic>
      <p:sp>
        <p:nvSpPr>
          <p:cNvPr id="10" name="TextBox 9">
            <a:extLst>
              <a:ext uri="{FF2B5EF4-FFF2-40B4-BE49-F238E27FC236}">
                <a16:creationId xmlns:a16="http://schemas.microsoft.com/office/drawing/2014/main" id="{1B8F0682-0505-E4DC-340F-29222EB03DE8}"/>
              </a:ext>
            </a:extLst>
          </p:cNvPr>
          <p:cNvSpPr txBox="1"/>
          <p:nvPr/>
        </p:nvSpPr>
        <p:spPr>
          <a:xfrm>
            <a:off x="836612" y="5521146"/>
            <a:ext cx="4385831" cy="1200329"/>
          </a:xfrm>
          <a:prstGeom prst="rect">
            <a:avLst/>
          </a:prstGeom>
          <a:noFill/>
        </p:spPr>
        <p:txBody>
          <a:bodyPr wrap="square" rtlCol="0">
            <a:spAutoFit/>
          </a:bodyPr>
          <a:lstStyle/>
          <a:p>
            <a:r>
              <a:rPr lang="en-US" dirty="0">
                <a:highlight>
                  <a:srgbClr val="FFFF00"/>
                </a:highlight>
              </a:rPr>
              <a:t>Look for purple “Click this Link” boxes to come back here to find the time and Youtube link to our past courses. Session material is also found in the “Files” of this Team.</a:t>
            </a:r>
          </a:p>
        </p:txBody>
      </p:sp>
      <p:cxnSp>
        <p:nvCxnSpPr>
          <p:cNvPr id="12" name="Straight Arrow Connector 11">
            <a:extLst>
              <a:ext uri="{FF2B5EF4-FFF2-40B4-BE49-F238E27FC236}">
                <a16:creationId xmlns:a16="http://schemas.microsoft.com/office/drawing/2014/main" id="{B7F7E6BA-6E47-88A8-9A84-4B05304C0C29}"/>
              </a:ext>
            </a:extLst>
          </p:cNvPr>
          <p:cNvCxnSpPr/>
          <p:nvPr/>
        </p:nvCxnSpPr>
        <p:spPr>
          <a:xfrm>
            <a:off x="5309755" y="6015037"/>
            <a:ext cx="687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9772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F3B25-BB6B-F434-65A3-97CB1388A695}"/>
              </a:ext>
            </a:extLst>
          </p:cNvPr>
          <p:cNvSpPr>
            <a:spLocks noGrp="1"/>
          </p:cNvSpPr>
          <p:nvPr>
            <p:ph type="title"/>
          </p:nvPr>
        </p:nvSpPr>
        <p:spPr/>
        <p:txBody>
          <a:bodyPr/>
          <a:lstStyle/>
          <a:p>
            <a:r>
              <a:rPr lang="en-US" dirty="0"/>
              <a:t>Model Validation (Split-half)</a:t>
            </a:r>
          </a:p>
        </p:txBody>
      </p:sp>
      <p:sp>
        <p:nvSpPr>
          <p:cNvPr id="3" name="Slide Number Placeholder 2">
            <a:extLst>
              <a:ext uri="{FF2B5EF4-FFF2-40B4-BE49-F238E27FC236}">
                <a16:creationId xmlns:a16="http://schemas.microsoft.com/office/drawing/2014/main" id="{F120EFD1-6119-C6DC-797B-476163C25C78}"/>
              </a:ext>
            </a:extLst>
          </p:cNvPr>
          <p:cNvSpPr>
            <a:spLocks noGrp="1"/>
          </p:cNvSpPr>
          <p:nvPr>
            <p:ph type="sldNum" sz="quarter" idx="12"/>
          </p:nvPr>
        </p:nvSpPr>
        <p:spPr/>
        <p:txBody>
          <a:bodyPr/>
          <a:lstStyle/>
          <a:p>
            <a:fld id="{16D16E31-E128-4556-899B-701A42963F24}" type="slidenum">
              <a:rPr lang="en-US" smtClean="0"/>
              <a:t>80</a:t>
            </a:fld>
            <a:endParaRPr lang="en-US" dirty="0"/>
          </a:p>
        </p:txBody>
      </p:sp>
      <p:pic>
        <p:nvPicPr>
          <p:cNvPr id="4" name="Picture 3">
            <a:extLst>
              <a:ext uri="{FF2B5EF4-FFF2-40B4-BE49-F238E27FC236}">
                <a16:creationId xmlns:a16="http://schemas.microsoft.com/office/drawing/2014/main" id="{9E1CE8E7-F476-347D-6185-B72AEF934155}"/>
              </a:ext>
            </a:extLst>
          </p:cNvPr>
          <p:cNvPicPr>
            <a:picLocks noChangeAspect="1"/>
          </p:cNvPicPr>
          <p:nvPr/>
        </p:nvPicPr>
        <p:blipFill>
          <a:blip r:embed="rId2"/>
          <a:stretch>
            <a:fillRect/>
          </a:stretch>
        </p:blipFill>
        <p:spPr>
          <a:xfrm>
            <a:off x="2142205" y="2046521"/>
            <a:ext cx="7755190" cy="3733495"/>
          </a:xfrm>
          <a:prstGeom prst="rect">
            <a:avLst/>
          </a:prstGeom>
        </p:spPr>
      </p:pic>
      <p:sp>
        <p:nvSpPr>
          <p:cNvPr id="5" name="TextBox 4">
            <a:extLst>
              <a:ext uri="{FF2B5EF4-FFF2-40B4-BE49-F238E27FC236}">
                <a16:creationId xmlns:a16="http://schemas.microsoft.com/office/drawing/2014/main" id="{52277FB9-1969-AB35-BEB4-6027C6950E64}"/>
              </a:ext>
            </a:extLst>
          </p:cNvPr>
          <p:cNvSpPr txBox="1"/>
          <p:nvPr/>
        </p:nvSpPr>
        <p:spPr>
          <a:xfrm>
            <a:off x="7873068" y="1217921"/>
            <a:ext cx="1405156" cy="646331"/>
          </a:xfrm>
          <a:prstGeom prst="rect">
            <a:avLst/>
          </a:prstGeom>
          <a:noFill/>
        </p:spPr>
        <p:txBody>
          <a:bodyPr wrap="square" rtlCol="0">
            <a:spAutoFit/>
          </a:bodyPr>
          <a:lstStyle/>
          <a:p>
            <a:r>
              <a:rPr lang="en-US" dirty="0">
                <a:highlight>
                  <a:srgbClr val="00FFFF"/>
                </a:highlight>
              </a:rPr>
              <a:t>Too much optimism</a:t>
            </a:r>
          </a:p>
        </p:txBody>
      </p:sp>
      <p:cxnSp>
        <p:nvCxnSpPr>
          <p:cNvPr id="7" name="Straight Arrow Connector 6">
            <a:extLst>
              <a:ext uri="{FF2B5EF4-FFF2-40B4-BE49-F238E27FC236}">
                <a16:creationId xmlns:a16="http://schemas.microsoft.com/office/drawing/2014/main" id="{96310A23-0A66-67BD-1D30-7477486D592E}"/>
              </a:ext>
            </a:extLst>
          </p:cNvPr>
          <p:cNvCxnSpPr>
            <a:cxnSpLocks/>
          </p:cNvCxnSpPr>
          <p:nvPr/>
        </p:nvCxnSpPr>
        <p:spPr>
          <a:xfrm flipH="1">
            <a:off x="7625593" y="1946707"/>
            <a:ext cx="620569" cy="69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E6490F-6696-5FE1-FCA7-DFC158B854B6}"/>
              </a:ext>
            </a:extLst>
          </p:cNvPr>
          <p:cNvSpPr txBox="1"/>
          <p:nvPr/>
        </p:nvSpPr>
        <p:spPr>
          <a:xfrm>
            <a:off x="10108518" y="1752479"/>
            <a:ext cx="1895912" cy="923330"/>
          </a:xfrm>
          <a:prstGeom prst="rect">
            <a:avLst/>
          </a:prstGeom>
          <a:noFill/>
        </p:spPr>
        <p:txBody>
          <a:bodyPr wrap="square" rtlCol="0">
            <a:spAutoFit/>
          </a:bodyPr>
          <a:lstStyle/>
          <a:p>
            <a:r>
              <a:rPr lang="en-US" dirty="0">
                <a:highlight>
                  <a:srgbClr val="00FFFF"/>
                </a:highlight>
              </a:rPr>
              <a:t>Convert to C-stat as 0.314/2 + 0.5 = 0.66</a:t>
            </a:r>
          </a:p>
        </p:txBody>
      </p:sp>
      <p:cxnSp>
        <p:nvCxnSpPr>
          <p:cNvPr id="9" name="Straight Arrow Connector 8">
            <a:extLst>
              <a:ext uri="{FF2B5EF4-FFF2-40B4-BE49-F238E27FC236}">
                <a16:creationId xmlns:a16="http://schemas.microsoft.com/office/drawing/2014/main" id="{556F1C6E-2F08-C249-3C96-F24898E37D46}"/>
              </a:ext>
            </a:extLst>
          </p:cNvPr>
          <p:cNvCxnSpPr>
            <a:cxnSpLocks/>
            <a:stCxn id="8" idx="1"/>
          </p:cNvCxnSpPr>
          <p:nvPr/>
        </p:nvCxnSpPr>
        <p:spPr>
          <a:xfrm flipH="1">
            <a:off x="9487949" y="2214144"/>
            <a:ext cx="620569" cy="25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071107A-AB3C-25E8-2AB5-B75C77A6B3FE}"/>
              </a:ext>
            </a:extLst>
          </p:cNvPr>
          <p:cNvSpPr txBox="1"/>
          <p:nvPr/>
        </p:nvSpPr>
        <p:spPr>
          <a:xfrm>
            <a:off x="9982200" y="3302033"/>
            <a:ext cx="2209800" cy="1200329"/>
          </a:xfrm>
          <a:prstGeom prst="rect">
            <a:avLst/>
          </a:prstGeom>
          <a:noFill/>
        </p:spPr>
        <p:txBody>
          <a:bodyPr wrap="square" rtlCol="0">
            <a:spAutoFit/>
          </a:bodyPr>
          <a:lstStyle/>
          <a:p>
            <a:r>
              <a:rPr lang="en-US" dirty="0">
                <a:highlight>
                  <a:srgbClr val="FFFF00"/>
                </a:highlight>
              </a:rPr>
              <a:t>We see a significant drop in performance after we validate </a:t>
            </a:r>
          </a:p>
          <a:p>
            <a:r>
              <a:rPr lang="en-US" dirty="0">
                <a:highlight>
                  <a:srgbClr val="FFFF00"/>
                </a:highlight>
              </a:rPr>
              <a:t>(0.84 vs. 0.66)</a:t>
            </a:r>
          </a:p>
        </p:txBody>
      </p:sp>
      <p:sp>
        <p:nvSpPr>
          <p:cNvPr id="12" name="TextBox 11">
            <a:extLst>
              <a:ext uri="{FF2B5EF4-FFF2-40B4-BE49-F238E27FC236}">
                <a16:creationId xmlns:a16="http://schemas.microsoft.com/office/drawing/2014/main" id="{2CBFBE68-FF6B-6DB6-CF85-C972087F0D3E}"/>
              </a:ext>
            </a:extLst>
          </p:cNvPr>
          <p:cNvSpPr txBox="1"/>
          <p:nvPr/>
        </p:nvSpPr>
        <p:spPr>
          <a:xfrm>
            <a:off x="2142205" y="5798145"/>
            <a:ext cx="8288540" cy="923330"/>
          </a:xfrm>
          <a:prstGeom prst="rect">
            <a:avLst/>
          </a:prstGeom>
          <a:noFill/>
        </p:spPr>
        <p:txBody>
          <a:bodyPr wrap="square" rtlCol="0">
            <a:spAutoFit/>
          </a:bodyPr>
          <a:lstStyle/>
          <a:p>
            <a:r>
              <a:rPr lang="en-US" dirty="0">
                <a:highlight>
                  <a:srgbClr val="FFFF00"/>
                </a:highlight>
              </a:rPr>
              <a:t>We may want to check if it was a “bad split” and try a new seed in the random number generator, etc., but we’ll try to trim our model instead. Model validation helps if you are new to the topic and not sure if all the variables are clinically relevant.</a:t>
            </a:r>
          </a:p>
        </p:txBody>
      </p:sp>
      <p:sp>
        <p:nvSpPr>
          <p:cNvPr id="6" name="TextBox 5">
            <a:extLst>
              <a:ext uri="{FF2B5EF4-FFF2-40B4-BE49-F238E27FC236}">
                <a16:creationId xmlns:a16="http://schemas.microsoft.com/office/drawing/2014/main" id="{2950B95B-AAA8-0797-F2BA-E31CB11A1FF2}"/>
              </a:ext>
            </a:extLst>
          </p:cNvPr>
          <p:cNvSpPr txBox="1"/>
          <p:nvPr/>
        </p:nvSpPr>
        <p:spPr>
          <a:xfrm>
            <a:off x="4770906" y="1767750"/>
            <a:ext cx="2895750" cy="369332"/>
          </a:xfrm>
          <a:prstGeom prst="rect">
            <a:avLst/>
          </a:prstGeom>
          <a:noFill/>
        </p:spPr>
        <p:txBody>
          <a:bodyPr wrap="square" rtlCol="0">
            <a:spAutoFit/>
          </a:bodyPr>
          <a:lstStyle/>
          <a:p>
            <a:r>
              <a:rPr lang="en-US" dirty="0"/>
              <a:t>Training – Test = Optimism</a:t>
            </a:r>
          </a:p>
        </p:txBody>
      </p:sp>
      <p:sp>
        <p:nvSpPr>
          <p:cNvPr id="10" name="TextBox 9">
            <a:extLst>
              <a:ext uri="{FF2B5EF4-FFF2-40B4-BE49-F238E27FC236}">
                <a16:creationId xmlns:a16="http://schemas.microsoft.com/office/drawing/2014/main" id="{BFEE7E23-F69C-C9D2-BB97-9703A379ABB6}"/>
              </a:ext>
            </a:extLst>
          </p:cNvPr>
          <p:cNvSpPr txBox="1"/>
          <p:nvPr/>
        </p:nvSpPr>
        <p:spPr>
          <a:xfrm>
            <a:off x="9108680" y="502320"/>
            <a:ext cx="2895750" cy="646331"/>
          </a:xfrm>
          <a:prstGeom prst="rect">
            <a:avLst/>
          </a:prstGeom>
          <a:noFill/>
        </p:spPr>
        <p:txBody>
          <a:bodyPr wrap="square" rtlCol="0">
            <a:spAutoFit/>
          </a:bodyPr>
          <a:lstStyle/>
          <a:p>
            <a:r>
              <a:rPr lang="en-US" dirty="0"/>
              <a:t>Index.orig - Optimism = Index.corrected</a:t>
            </a:r>
          </a:p>
        </p:txBody>
      </p:sp>
      <p:cxnSp>
        <p:nvCxnSpPr>
          <p:cNvPr id="14" name="Straight Arrow Connector 13">
            <a:extLst>
              <a:ext uri="{FF2B5EF4-FFF2-40B4-BE49-F238E27FC236}">
                <a16:creationId xmlns:a16="http://schemas.microsoft.com/office/drawing/2014/main" id="{65F06E04-D4DF-B7E0-BC64-18FF34262B4D}"/>
              </a:ext>
            </a:extLst>
          </p:cNvPr>
          <p:cNvCxnSpPr/>
          <p:nvPr/>
        </p:nvCxnSpPr>
        <p:spPr>
          <a:xfrm flipH="1">
            <a:off x="9197373" y="1131442"/>
            <a:ext cx="494950" cy="951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698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50C4F8-23C4-8CD0-C908-2DD18A0B5FE8}"/>
              </a:ext>
            </a:extLst>
          </p:cNvPr>
          <p:cNvSpPr>
            <a:spLocks noGrp="1"/>
          </p:cNvSpPr>
          <p:nvPr>
            <p:ph type="sldNum" sz="quarter" idx="12"/>
          </p:nvPr>
        </p:nvSpPr>
        <p:spPr/>
        <p:txBody>
          <a:bodyPr/>
          <a:lstStyle/>
          <a:p>
            <a:fld id="{16D16E31-E128-4556-899B-701A42963F24}" type="slidenum">
              <a:rPr lang="en-US" smtClean="0"/>
              <a:t>81</a:t>
            </a:fld>
            <a:endParaRPr lang="en-US" dirty="0"/>
          </a:p>
        </p:txBody>
      </p:sp>
      <p:pic>
        <p:nvPicPr>
          <p:cNvPr id="7170" name="Picture 2" descr="Plot object">
            <a:extLst>
              <a:ext uri="{FF2B5EF4-FFF2-40B4-BE49-F238E27FC236}">
                <a16:creationId xmlns:a16="http://schemas.microsoft.com/office/drawing/2014/main" id="{18BE4979-4370-8A8F-AF65-08C148A00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1047750"/>
            <a:ext cx="11725275"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hlinkClick r:id="rId3" action="ppaction://hlinksldjump"/>
            <a:extLst>
              <a:ext uri="{FF2B5EF4-FFF2-40B4-BE49-F238E27FC236}">
                <a16:creationId xmlns:a16="http://schemas.microsoft.com/office/drawing/2014/main" id="{1121DFCA-54C5-46F8-73FE-09C66F5C8B74}"/>
              </a:ext>
            </a:extLst>
          </p:cNvPr>
          <p:cNvSpPr txBox="1"/>
          <p:nvPr/>
        </p:nvSpPr>
        <p:spPr>
          <a:xfrm>
            <a:off x="3930329" y="5607797"/>
            <a:ext cx="4001548" cy="830997"/>
          </a:xfrm>
          <a:prstGeom prst="rect">
            <a:avLst/>
          </a:prstGeom>
          <a:noFill/>
        </p:spPr>
        <p:txBody>
          <a:bodyPr wrap="square" rtlCol="0">
            <a:spAutoFit/>
          </a:bodyPr>
          <a:lstStyle/>
          <a:p>
            <a:r>
              <a:rPr lang="en-US" sz="2400" dirty="0">
                <a:solidFill>
                  <a:schemeClr val="bg1"/>
                </a:solidFill>
                <a:highlight>
                  <a:srgbClr val="800080"/>
                </a:highlight>
              </a:rPr>
              <a:t>CLICK THIS LINK to learn more about “Data Reduction”</a:t>
            </a:r>
          </a:p>
        </p:txBody>
      </p:sp>
      <p:sp>
        <p:nvSpPr>
          <p:cNvPr id="4" name="TextBox 3">
            <a:extLst>
              <a:ext uri="{FF2B5EF4-FFF2-40B4-BE49-F238E27FC236}">
                <a16:creationId xmlns:a16="http://schemas.microsoft.com/office/drawing/2014/main" id="{DC5222FB-E3A3-0A0F-9B01-C10885CD9955}"/>
              </a:ext>
            </a:extLst>
          </p:cNvPr>
          <p:cNvSpPr txBox="1"/>
          <p:nvPr/>
        </p:nvSpPr>
        <p:spPr>
          <a:xfrm>
            <a:off x="1107346" y="136525"/>
            <a:ext cx="9680895" cy="1200329"/>
          </a:xfrm>
          <a:prstGeom prst="rect">
            <a:avLst/>
          </a:prstGeom>
          <a:noFill/>
        </p:spPr>
        <p:txBody>
          <a:bodyPr wrap="square" rtlCol="0">
            <a:spAutoFit/>
          </a:bodyPr>
          <a:lstStyle/>
          <a:p>
            <a:r>
              <a:rPr lang="en-US" dirty="0">
                <a:highlight>
                  <a:srgbClr val="FFFF00"/>
                </a:highlight>
              </a:rPr>
              <a:t>Methods such as </a:t>
            </a:r>
            <a:r>
              <a:rPr lang="en-US" u="sng" dirty="0">
                <a:highlight>
                  <a:srgbClr val="FFFF00"/>
                </a:highlight>
              </a:rPr>
              <a:t>Hierarchical Cluster Analysis </a:t>
            </a:r>
            <a:r>
              <a:rPr lang="en-US" dirty="0">
                <a:highlight>
                  <a:srgbClr val="FFFF00"/>
                </a:highlight>
              </a:rPr>
              <a:t>can greatly improve model reliability because it reduces collinearity. However, there appears to be only pairs of variables that highly cluster together (i.e., not much benefit of making a composite variable from only 2 variables). Because of the poor model validation, we’ll eliminate multiple predictors instead.</a:t>
            </a:r>
          </a:p>
        </p:txBody>
      </p:sp>
    </p:spTree>
    <p:extLst>
      <p:ext uri="{BB962C8B-B14F-4D97-AF65-F5344CB8AC3E}">
        <p14:creationId xmlns:p14="http://schemas.microsoft.com/office/powerpoint/2010/main" val="38889999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716540-4D49-62C4-1746-D957FC1A5646}"/>
              </a:ext>
            </a:extLst>
          </p:cNvPr>
          <p:cNvSpPr>
            <a:spLocks noGrp="1"/>
          </p:cNvSpPr>
          <p:nvPr>
            <p:ph type="sldNum" sz="quarter" idx="12"/>
          </p:nvPr>
        </p:nvSpPr>
        <p:spPr/>
        <p:txBody>
          <a:bodyPr/>
          <a:lstStyle/>
          <a:p>
            <a:fld id="{16D16E31-E128-4556-899B-701A42963F24}" type="slidenum">
              <a:rPr lang="en-US" smtClean="0"/>
              <a:t>82</a:t>
            </a:fld>
            <a:endParaRPr lang="en-US" dirty="0"/>
          </a:p>
        </p:txBody>
      </p:sp>
      <p:pic>
        <p:nvPicPr>
          <p:cNvPr id="8194" name="Picture 2" descr="Plot object">
            <a:extLst>
              <a:ext uri="{FF2B5EF4-FFF2-40B4-BE49-F238E27FC236}">
                <a16:creationId xmlns:a16="http://schemas.microsoft.com/office/drawing/2014/main" id="{1E4346D9-B182-9551-99AC-FC62D3936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452438"/>
            <a:ext cx="11725275" cy="5953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hlinkClick r:id="rId3" action="ppaction://hlinksldjump"/>
            <a:extLst>
              <a:ext uri="{FF2B5EF4-FFF2-40B4-BE49-F238E27FC236}">
                <a16:creationId xmlns:a16="http://schemas.microsoft.com/office/drawing/2014/main" id="{D3355D6F-14D3-3DD5-A8F1-3F5A873B8F45}"/>
              </a:ext>
            </a:extLst>
          </p:cNvPr>
          <p:cNvSpPr txBox="1"/>
          <p:nvPr/>
        </p:nvSpPr>
        <p:spPr>
          <a:xfrm>
            <a:off x="420434" y="6027003"/>
            <a:ext cx="4001548" cy="830997"/>
          </a:xfrm>
          <a:prstGeom prst="rect">
            <a:avLst/>
          </a:prstGeom>
          <a:noFill/>
        </p:spPr>
        <p:txBody>
          <a:bodyPr wrap="square" rtlCol="0">
            <a:spAutoFit/>
          </a:bodyPr>
          <a:lstStyle/>
          <a:p>
            <a:r>
              <a:rPr lang="en-US" sz="2400" dirty="0">
                <a:solidFill>
                  <a:schemeClr val="bg1"/>
                </a:solidFill>
                <a:highlight>
                  <a:srgbClr val="800080"/>
                </a:highlight>
              </a:rPr>
              <a:t>CLICK THIS LINK to learn more about “Model Approximation”</a:t>
            </a:r>
          </a:p>
        </p:txBody>
      </p:sp>
      <p:sp>
        <p:nvSpPr>
          <p:cNvPr id="4" name="Isosceles Triangle 3">
            <a:extLst>
              <a:ext uri="{FF2B5EF4-FFF2-40B4-BE49-F238E27FC236}">
                <a16:creationId xmlns:a16="http://schemas.microsoft.com/office/drawing/2014/main" id="{A8828D3F-8FE4-A545-C37D-4A605B5E88B3}"/>
              </a:ext>
            </a:extLst>
          </p:cNvPr>
          <p:cNvSpPr/>
          <p:nvPr/>
        </p:nvSpPr>
        <p:spPr>
          <a:xfrm>
            <a:off x="9520616" y="5597052"/>
            <a:ext cx="151002" cy="21811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8434E65-976C-1328-330E-4D9431ABEAC3}"/>
              </a:ext>
            </a:extLst>
          </p:cNvPr>
          <p:cNvSpPr txBox="1"/>
          <p:nvPr/>
        </p:nvSpPr>
        <p:spPr>
          <a:xfrm>
            <a:off x="6828639" y="4563611"/>
            <a:ext cx="4801998" cy="646331"/>
          </a:xfrm>
          <a:prstGeom prst="rect">
            <a:avLst/>
          </a:prstGeom>
          <a:noFill/>
        </p:spPr>
        <p:txBody>
          <a:bodyPr wrap="square" rtlCol="0">
            <a:spAutoFit/>
          </a:bodyPr>
          <a:lstStyle/>
          <a:p>
            <a:r>
              <a:rPr lang="en-US" dirty="0">
                <a:highlight>
                  <a:srgbClr val="FFFF00"/>
                </a:highlight>
              </a:rPr>
              <a:t>We can reduce variables and maintain 95% of the predictive power of the gold standard model.</a:t>
            </a:r>
          </a:p>
        </p:txBody>
      </p:sp>
      <p:cxnSp>
        <p:nvCxnSpPr>
          <p:cNvPr id="7" name="Straight Arrow Connector 6">
            <a:extLst>
              <a:ext uri="{FF2B5EF4-FFF2-40B4-BE49-F238E27FC236}">
                <a16:creationId xmlns:a16="http://schemas.microsoft.com/office/drawing/2014/main" id="{2B37B536-768E-6344-09E7-60916B8402CF}"/>
              </a:ext>
            </a:extLst>
          </p:cNvPr>
          <p:cNvCxnSpPr/>
          <p:nvPr/>
        </p:nvCxnSpPr>
        <p:spPr>
          <a:xfrm flipH="1">
            <a:off x="9739618" y="5281140"/>
            <a:ext cx="385894" cy="31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440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53985-9EB2-BFF6-0F28-40565428CC3D}"/>
              </a:ext>
            </a:extLst>
          </p:cNvPr>
          <p:cNvSpPr>
            <a:spLocks noGrp="1"/>
          </p:cNvSpPr>
          <p:nvPr>
            <p:ph type="sldNum" sz="quarter" idx="12"/>
          </p:nvPr>
        </p:nvSpPr>
        <p:spPr/>
        <p:txBody>
          <a:bodyPr/>
          <a:lstStyle/>
          <a:p>
            <a:fld id="{16D16E31-E128-4556-899B-701A42963F24}" type="slidenum">
              <a:rPr lang="en-US" smtClean="0"/>
              <a:t>83</a:t>
            </a:fld>
            <a:endParaRPr lang="en-US" dirty="0"/>
          </a:p>
        </p:txBody>
      </p:sp>
      <p:pic>
        <p:nvPicPr>
          <p:cNvPr id="4" name="Picture 3">
            <a:extLst>
              <a:ext uri="{FF2B5EF4-FFF2-40B4-BE49-F238E27FC236}">
                <a16:creationId xmlns:a16="http://schemas.microsoft.com/office/drawing/2014/main" id="{75CC264E-E3FB-5EF5-79D7-12430AD65182}"/>
              </a:ext>
            </a:extLst>
          </p:cNvPr>
          <p:cNvPicPr>
            <a:picLocks noChangeAspect="1"/>
          </p:cNvPicPr>
          <p:nvPr/>
        </p:nvPicPr>
        <p:blipFill>
          <a:blip r:embed="rId2"/>
          <a:stretch>
            <a:fillRect/>
          </a:stretch>
        </p:blipFill>
        <p:spPr>
          <a:xfrm>
            <a:off x="1233269" y="1377848"/>
            <a:ext cx="9725462" cy="4102304"/>
          </a:xfrm>
          <a:prstGeom prst="rect">
            <a:avLst/>
          </a:prstGeom>
        </p:spPr>
      </p:pic>
      <p:sp>
        <p:nvSpPr>
          <p:cNvPr id="3" name="TextBox 2">
            <a:extLst>
              <a:ext uri="{FF2B5EF4-FFF2-40B4-BE49-F238E27FC236}">
                <a16:creationId xmlns:a16="http://schemas.microsoft.com/office/drawing/2014/main" id="{B64F9E3E-5F83-68F7-1494-E4520A658C37}"/>
              </a:ext>
            </a:extLst>
          </p:cNvPr>
          <p:cNvSpPr txBox="1"/>
          <p:nvPr/>
        </p:nvSpPr>
        <p:spPr>
          <a:xfrm>
            <a:off x="3103927" y="178484"/>
            <a:ext cx="4801998" cy="646331"/>
          </a:xfrm>
          <a:prstGeom prst="rect">
            <a:avLst/>
          </a:prstGeom>
          <a:noFill/>
        </p:spPr>
        <p:txBody>
          <a:bodyPr wrap="square" rtlCol="0">
            <a:spAutoFit/>
          </a:bodyPr>
          <a:lstStyle/>
          <a:p>
            <a:r>
              <a:rPr lang="en-US" dirty="0">
                <a:highlight>
                  <a:srgbClr val="FFFF00"/>
                </a:highlight>
              </a:rPr>
              <a:t>Variables we can delete without losing any substantial predictive power.</a:t>
            </a:r>
          </a:p>
        </p:txBody>
      </p:sp>
    </p:spTree>
    <p:extLst>
      <p:ext uri="{BB962C8B-B14F-4D97-AF65-F5344CB8AC3E}">
        <p14:creationId xmlns:p14="http://schemas.microsoft.com/office/powerpoint/2010/main" val="3848250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8F014A-0A3E-6215-6F31-DE0A53EB3850}"/>
              </a:ext>
            </a:extLst>
          </p:cNvPr>
          <p:cNvSpPr>
            <a:spLocks noGrp="1"/>
          </p:cNvSpPr>
          <p:nvPr>
            <p:ph type="sldNum" sz="quarter" idx="12"/>
          </p:nvPr>
        </p:nvSpPr>
        <p:spPr/>
        <p:txBody>
          <a:bodyPr/>
          <a:lstStyle/>
          <a:p>
            <a:fld id="{16D16E31-E128-4556-899B-701A42963F24}" type="slidenum">
              <a:rPr lang="en-US" smtClean="0"/>
              <a:t>84</a:t>
            </a:fld>
            <a:endParaRPr lang="en-US" dirty="0"/>
          </a:p>
        </p:txBody>
      </p:sp>
      <p:pic>
        <p:nvPicPr>
          <p:cNvPr id="4" name="Picture 3">
            <a:extLst>
              <a:ext uri="{FF2B5EF4-FFF2-40B4-BE49-F238E27FC236}">
                <a16:creationId xmlns:a16="http://schemas.microsoft.com/office/drawing/2014/main" id="{4C6E823F-67DF-A6DA-AF0D-8BB0EB55B9BD}"/>
              </a:ext>
            </a:extLst>
          </p:cNvPr>
          <p:cNvPicPr>
            <a:picLocks noChangeAspect="1"/>
          </p:cNvPicPr>
          <p:nvPr/>
        </p:nvPicPr>
        <p:blipFill>
          <a:blip r:embed="rId2"/>
          <a:stretch>
            <a:fillRect/>
          </a:stretch>
        </p:blipFill>
        <p:spPr>
          <a:xfrm>
            <a:off x="3581401" y="61912"/>
            <a:ext cx="5076825" cy="6734175"/>
          </a:xfrm>
          <a:prstGeom prst="rect">
            <a:avLst/>
          </a:prstGeom>
        </p:spPr>
      </p:pic>
      <p:sp>
        <p:nvSpPr>
          <p:cNvPr id="5" name="TextBox 4">
            <a:extLst>
              <a:ext uri="{FF2B5EF4-FFF2-40B4-BE49-F238E27FC236}">
                <a16:creationId xmlns:a16="http://schemas.microsoft.com/office/drawing/2014/main" id="{15673563-BA1B-3E81-D130-C30C8C843EBE}"/>
              </a:ext>
            </a:extLst>
          </p:cNvPr>
          <p:cNvSpPr txBox="1"/>
          <p:nvPr/>
        </p:nvSpPr>
        <p:spPr>
          <a:xfrm>
            <a:off x="352337" y="411061"/>
            <a:ext cx="2944535" cy="1631216"/>
          </a:xfrm>
          <a:prstGeom prst="rect">
            <a:avLst/>
          </a:prstGeom>
          <a:noFill/>
        </p:spPr>
        <p:txBody>
          <a:bodyPr wrap="square" rtlCol="0">
            <a:spAutoFit/>
          </a:bodyPr>
          <a:lstStyle/>
          <a:p>
            <a:r>
              <a:rPr lang="en-US" sz="2000" dirty="0">
                <a:highlight>
                  <a:srgbClr val="FFFF00"/>
                </a:highlight>
              </a:rPr>
              <a:t>Another approach to data reduction is to use </a:t>
            </a:r>
            <a:r>
              <a:rPr lang="en-US" sz="2000" u="sng" dirty="0">
                <a:highlight>
                  <a:srgbClr val="FFFF00"/>
                </a:highlight>
              </a:rPr>
              <a:t>“Fast backwards step-down regression” (see Harrell book)</a:t>
            </a:r>
          </a:p>
        </p:txBody>
      </p:sp>
      <p:sp>
        <p:nvSpPr>
          <p:cNvPr id="6" name="TextBox 5">
            <a:extLst>
              <a:ext uri="{FF2B5EF4-FFF2-40B4-BE49-F238E27FC236}">
                <a16:creationId xmlns:a16="http://schemas.microsoft.com/office/drawing/2014/main" id="{FD279B0D-5E53-A616-347D-533A695E116D}"/>
              </a:ext>
            </a:extLst>
          </p:cNvPr>
          <p:cNvSpPr txBox="1"/>
          <p:nvPr/>
        </p:nvSpPr>
        <p:spPr>
          <a:xfrm>
            <a:off x="285227" y="2295890"/>
            <a:ext cx="2860645" cy="2308324"/>
          </a:xfrm>
          <a:prstGeom prst="rect">
            <a:avLst/>
          </a:prstGeom>
          <a:noFill/>
        </p:spPr>
        <p:txBody>
          <a:bodyPr wrap="square" rtlCol="0">
            <a:spAutoFit/>
          </a:bodyPr>
          <a:lstStyle/>
          <a:p>
            <a:r>
              <a:rPr lang="en-US" dirty="0"/>
              <a:t>It uses </a:t>
            </a:r>
            <a:r>
              <a:rPr lang="en-US" sz="1800" dirty="0"/>
              <a:t>AIC based suggestions on the far right. It suggests removal of predictors that don’t have a significant change in the AIC.</a:t>
            </a:r>
          </a:p>
          <a:p>
            <a:endParaRPr lang="en-US" dirty="0"/>
          </a:p>
          <a:p>
            <a:r>
              <a:rPr lang="en-US" sz="1800" dirty="0"/>
              <a:t>“AGE” and “HRT” are found to be the key predictors.</a:t>
            </a:r>
            <a:endParaRPr lang="en-US" dirty="0"/>
          </a:p>
        </p:txBody>
      </p:sp>
      <p:sp>
        <p:nvSpPr>
          <p:cNvPr id="7" name="TextBox 6">
            <a:extLst>
              <a:ext uri="{FF2B5EF4-FFF2-40B4-BE49-F238E27FC236}">
                <a16:creationId xmlns:a16="http://schemas.microsoft.com/office/drawing/2014/main" id="{961D5526-BF4C-5468-C802-93ECB950879D}"/>
              </a:ext>
            </a:extLst>
          </p:cNvPr>
          <p:cNvSpPr txBox="1"/>
          <p:nvPr/>
        </p:nvSpPr>
        <p:spPr>
          <a:xfrm>
            <a:off x="8895128" y="2434389"/>
            <a:ext cx="3011645" cy="1754326"/>
          </a:xfrm>
          <a:prstGeom prst="rect">
            <a:avLst/>
          </a:prstGeom>
          <a:noFill/>
        </p:spPr>
        <p:txBody>
          <a:bodyPr wrap="square" rtlCol="0">
            <a:spAutoFit/>
          </a:bodyPr>
          <a:lstStyle/>
          <a:p>
            <a:r>
              <a:rPr lang="en-US" dirty="0">
                <a:highlight>
                  <a:srgbClr val="FFFF00"/>
                </a:highlight>
              </a:rPr>
              <a:t>Because some of the removed predictors may be clinically relevant to my clients, I will consider both the model approximation and the step-down regression</a:t>
            </a:r>
            <a:r>
              <a:rPr lang="en-US" sz="1800" dirty="0">
                <a:highlight>
                  <a:srgbClr val="FFFF00"/>
                </a:highlight>
              </a:rPr>
              <a:t>.</a:t>
            </a:r>
            <a:endParaRPr lang="en-US" dirty="0">
              <a:highlight>
                <a:srgbClr val="FFFF00"/>
              </a:highlight>
            </a:endParaRPr>
          </a:p>
        </p:txBody>
      </p:sp>
      <p:sp>
        <p:nvSpPr>
          <p:cNvPr id="8" name="Rectangle 7">
            <a:extLst>
              <a:ext uri="{FF2B5EF4-FFF2-40B4-BE49-F238E27FC236}">
                <a16:creationId xmlns:a16="http://schemas.microsoft.com/office/drawing/2014/main" id="{5D55541F-592C-4B17-0580-2BFB149E3439}"/>
              </a:ext>
            </a:extLst>
          </p:cNvPr>
          <p:cNvSpPr/>
          <p:nvPr/>
        </p:nvSpPr>
        <p:spPr>
          <a:xfrm>
            <a:off x="3296872" y="6085538"/>
            <a:ext cx="2430642" cy="6359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18F1E4A-8D5A-1D5A-C030-5C6DAC1D7EF4}"/>
              </a:ext>
            </a:extLst>
          </p:cNvPr>
          <p:cNvSpPr txBox="1"/>
          <p:nvPr/>
        </p:nvSpPr>
        <p:spPr>
          <a:xfrm>
            <a:off x="601297" y="5203177"/>
            <a:ext cx="2357745" cy="1200329"/>
          </a:xfrm>
          <a:prstGeom prst="rect">
            <a:avLst/>
          </a:prstGeom>
          <a:noFill/>
        </p:spPr>
        <p:txBody>
          <a:bodyPr wrap="square" rtlCol="0">
            <a:spAutoFit/>
          </a:bodyPr>
          <a:lstStyle/>
          <a:p>
            <a:r>
              <a:rPr lang="en-US" dirty="0">
                <a:highlight>
                  <a:srgbClr val="00FFFF"/>
                </a:highlight>
              </a:rPr>
              <a:t>The 2 predictor model AUC/C-stat = 0.79 and validates at 0.78. This performs well.</a:t>
            </a:r>
          </a:p>
        </p:txBody>
      </p:sp>
      <p:cxnSp>
        <p:nvCxnSpPr>
          <p:cNvPr id="11" name="Straight Arrow Connector 10">
            <a:extLst>
              <a:ext uri="{FF2B5EF4-FFF2-40B4-BE49-F238E27FC236}">
                <a16:creationId xmlns:a16="http://schemas.microsoft.com/office/drawing/2014/main" id="{49DD3A0C-2C6D-CF0E-2736-DD4556993B4D}"/>
              </a:ext>
            </a:extLst>
          </p:cNvPr>
          <p:cNvCxnSpPr/>
          <p:nvPr/>
        </p:nvCxnSpPr>
        <p:spPr>
          <a:xfrm>
            <a:off x="3037510" y="5478900"/>
            <a:ext cx="284529" cy="532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6267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369F14-37DD-5C39-8408-C0054C7EB069}"/>
              </a:ext>
            </a:extLst>
          </p:cNvPr>
          <p:cNvSpPr>
            <a:spLocks noGrp="1"/>
          </p:cNvSpPr>
          <p:nvPr>
            <p:ph type="sldNum" sz="quarter" idx="12"/>
          </p:nvPr>
        </p:nvSpPr>
        <p:spPr/>
        <p:txBody>
          <a:bodyPr/>
          <a:lstStyle/>
          <a:p>
            <a:fld id="{16D16E31-E128-4556-899B-701A42963F24}" type="slidenum">
              <a:rPr lang="en-US" smtClean="0"/>
              <a:t>85</a:t>
            </a:fld>
            <a:endParaRPr lang="en-US" dirty="0"/>
          </a:p>
        </p:txBody>
      </p:sp>
      <p:pic>
        <p:nvPicPr>
          <p:cNvPr id="6" name="Picture 5">
            <a:extLst>
              <a:ext uri="{FF2B5EF4-FFF2-40B4-BE49-F238E27FC236}">
                <a16:creationId xmlns:a16="http://schemas.microsoft.com/office/drawing/2014/main" id="{025AE89A-4AE2-0371-8705-DA4B8565A531}"/>
              </a:ext>
            </a:extLst>
          </p:cNvPr>
          <p:cNvPicPr>
            <a:picLocks noChangeAspect="1"/>
          </p:cNvPicPr>
          <p:nvPr/>
        </p:nvPicPr>
        <p:blipFill>
          <a:blip r:embed="rId2"/>
          <a:stretch>
            <a:fillRect/>
          </a:stretch>
        </p:blipFill>
        <p:spPr>
          <a:xfrm>
            <a:off x="1824075" y="117698"/>
            <a:ext cx="8912966" cy="6622604"/>
          </a:xfrm>
          <a:prstGeom prst="rect">
            <a:avLst/>
          </a:prstGeom>
        </p:spPr>
      </p:pic>
      <p:sp>
        <p:nvSpPr>
          <p:cNvPr id="3" name="TextBox 2">
            <a:extLst>
              <a:ext uri="{FF2B5EF4-FFF2-40B4-BE49-F238E27FC236}">
                <a16:creationId xmlns:a16="http://schemas.microsoft.com/office/drawing/2014/main" id="{202D0DDF-DD80-78AD-CA34-EC4A2EB3D4F1}"/>
              </a:ext>
            </a:extLst>
          </p:cNvPr>
          <p:cNvSpPr txBox="1"/>
          <p:nvPr/>
        </p:nvSpPr>
        <p:spPr>
          <a:xfrm>
            <a:off x="125835" y="394283"/>
            <a:ext cx="1627463" cy="954107"/>
          </a:xfrm>
          <a:prstGeom prst="rect">
            <a:avLst/>
          </a:prstGeom>
          <a:noFill/>
        </p:spPr>
        <p:txBody>
          <a:bodyPr wrap="square" rtlCol="0">
            <a:spAutoFit/>
          </a:bodyPr>
          <a:lstStyle/>
          <a:p>
            <a:r>
              <a:rPr lang="en-US" sz="2800" b="1" dirty="0"/>
              <a:t>Improved</a:t>
            </a:r>
          </a:p>
          <a:p>
            <a:r>
              <a:rPr lang="en-US" sz="2800" b="1" dirty="0"/>
              <a:t>model</a:t>
            </a:r>
          </a:p>
        </p:txBody>
      </p:sp>
      <p:sp>
        <p:nvSpPr>
          <p:cNvPr id="4" name="TextBox 3">
            <a:extLst>
              <a:ext uri="{FF2B5EF4-FFF2-40B4-BE49-F238E27FC236}">
                <a16:creationId xmlns:a16="http://schemas.microsoft.com/office/drawing/2014/main" id="{2269BF53-5D87-F203-1F30-3F06E6657D78}"/>
              </a:ext>
            </a:extLst>
          </p:cNvPr>
          <p:cNvSpPr txBox="1"/>
          <p:nvPr/>
        </p:nvSpPr>
        <p:spPr>
          <a:xfrm>
            <a:off x="9871968" y="630315"/>
            <a:ext cx="1970843" cy="1200329"/>
          </a:xfrm>
          <a:prstGeom prst="rect">
            <a:avLst/>
          </a:prstGeom>
          <a:noFill/>
        </p:spPr>
        <p:txBody>
          <a:bodyPr wrap="square" rtlCol="0">
            <a:spAutoFit/>
          </a:bodyPr>
          <a:lstStyle/>
          <a:p>
            <a:r>
              <a:rPr lang="en-US" dirty="0">
                <a:highlight>
                  <a:srgbClr val="FFFF00"/>
                </a:highlight>
              </a:rPr>
              <a:t>AUC/C-stat are only 0.006 points lower in the new model</a:t>
            </a:r>
          </a:p>
        </p:txBody>
      </p:sp>
    </p:spTree>
    <p:extLst>
      <p:ext uri="{BB962C8B-B14F-4D97-AF65-F5344CB8AC3E}">
        <p14:creationId xmlns:p14="http://schemas.microsoft.com/office/powerpoint/2010/main" val="35707250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CA60-0AC9-FA67-3E25-5C20AD173411}"/>
              </a:ext>
            </a:extLst>
          </p:cNvPr>
          <p:cNvSpPr>
            <a:spLocks noGrp="1"/>
          </p:cNvSpPr>
          <p:nvPr>
            <p:ph type="title"/>
          </p:nvPr>
        </p:nvSpPr>
        <p:spPr/>
        <p:txBody>
          <a:bodyPr>
            <a:normAutofit/>
          </a:bodyPr>
          <a:lstStyle/>
          <a:p>
            <a:r>
              <a:rPr lang="en-US" dirty="0"/>
              <a:t>Model Validation (10-fold cross-validation)</a:t>
            </a:r>
          </a:p>
        </p:txBody>
      </p:sp>
      <p:sp>
        <p:nvSpPr>
          <p:cNvPr id="3" name="Slide Number Placeholder 2">
            <a:extLst>
              <a:ext uri="{FF2B5EF4-FFF2-40B4-BE49-F238E27FC236}">
                <a16:creationId xmlns:a16="http://schemas.microsoft.com/office/drawing/2014/main" id="{709533AF-7D44-7321-13CB-47ED6D93C24D}"/>
              </a:ext>
            </a:extLst>
          </p:cNvPr>
          <p:cNvSpPr>
            <a:spLocks noGrp="1"/>
          </p:cNvSpPr>
          <p:nvPr>
            <p:ph type="sldNum" sz="quarter" idx="12"/>
          </p:nvPr>
        </p:nvSpPr>
        <p:spPr/>
        <p:txBody>
          <a:bodyPr/>
          <a:lstStyle/>
          <a:p>
            <a:fld id="{16D16E31-E128-4556-899B-701A42963F24}" type="slidenum">
              <a:rPr lang="en-US" smtClean="0"/>
              <a:t>86</a:t>
            </a:fld>
            <a:endParaRPr lang="en-US" dirty="0"/>
          </a:p>
        </p:txBody>
      </p:sp>
      <p:sp>
        <p:nvSpPr>
          <p:cNvPr id="4" name="TextBox 3">
            <a:extLst>
              <a:ext uri="{FF2B5EF4-FFF2-40B4-BE49-F238E27FC236}">
                <a16:creationId xmlns:a16="http://schemas.microsoft.com/office/drawing/2014/main" id="{E061854E-A01F-8667-EF38-A461C59D636A}"/>
              </a:ext>
            </a:extLst>
          </p:cNvPr>
          <p:cNvSpPr txBox="1"/>
          <p:nvPr/>
        </p:nvSpPr>
        <p:spPr>
          <a:xfrm>
            <a:off x="9949343" y="1643306"/>
            <a:ext cx="2062144" cy="646331"/>
          </a:xfrm>
          <a:prstGeom prst="rect">
            <a:avLst/>
          </a:prstGeom>
          <a:noFill/>
        </p:spPr>
        <p:txBody>
          <a:bodyPr wrap="square" rtlCol="0">
            <a:spAutoFit/>
          </a:bodyPr>
          <a:lstStyle/>
          <a:p>
            <a:r>
              <a:rPr lang="en-US" dirty="0">
                <a:highlight>
                  <a:srgbClr val="FFFF00"/>
                </a:highlight>
              </a:rPr>
              <a:t>Convert to C-stat as 0.576/2 + 0.5 = 0.79</a:t>
            </a:r>
          </a:p>
        </p:txBody>
      </p:sp>
      <p:pic>
        <p:nvPicPr>
          <p:cNvPr id="6" name="Picture 5">
            <a:extLst>
              <a:ext uri="{FF2B5EF4-FFF2-40B4-BE49-F238E27FC236}">
                <a16:creationId xmlns:a16="http://schemas.microsoft.com/office/drawing/2014/main" id="{1F9B1C43-20FA-B3CD-FEAE-2BA3A490BF21}"/>
              </a:ext>
            </a:extLst>
          </p:cNvPr>
          <p:cNvPicPr>
            <a:picLocks noChangeAspect="1"/>
          </p:cNvPicPr>
          <p:nvPr/>
        </p:nvPicPr>
        <p:blipFill>
          <a:blip r:embed="rId2"/>
          <a:stretch>
            <a:fillRect/>
          </a:stretch>
        </p:blipFill>
        <p:spPr>
          <a:xfrm>
            <a:off x="810146" y="1988747"/>
            <a:ext cx="8469826" cy="4069543"/>
          </a:xfrm>
          <a:prstGeom prst="rect">
            <a:avLst/>
          </a:prstGeom>
        </p:spPr>
      </p:pic>
      <p:cxnSp>
        <p:nvCxnSpPr>
          <p:cNvPr id="7" name="Straight Arrow Connector 6">
            <a:extLst>
              <a:ext uri="{FF2B5EF4-FFF2-40B4-BE49-F238E27FC236}">
                <a16:creationId xmlns:a16="http://schemas.microsoft.com/office/drawing/2014/main" id="{3E59F70F-794D-C762-A096-2373B6A0F21A}"/>
              </a:ext>
            </a:extLst>
          </p:cNvPr>
          <p:cNvCxnSpPr>
            <a:cxnSpLocks/>
          </p:cNvCxnSpPr>
          <p:nvPr/>
        </p:nvCxnSpPr>
        <p:spPr>
          <a:xfrm flipH="1">
            <a:off x="9195731" y="2265028"/>
            <a:ext cx="786469" cy="17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24D749-BE18-23F8-7758-D01387CC5703}"/>
              </a:ext>
            </a:extLst>
          </p:cNvPr>
          <p:cNvSpPr txBox="1"/>
          <p:nvPr/>
        </p:nvSpPr>
        <p:spPr>
          <a:xfrm>
            <a:off x="9479560" y="2864696"/>
            <a:ext cx="2617365" cy="2585323"/>
          </a:xfrm>
          <a:prstGeom prst="rect">
            <a:avLst/>
          </a:prstGeom>
          <a:noFill/>
        </p:spPr>
        <p:txBody>
          <a:bodyPr wrap="square" rtlCol="0">
            <a:spAutoFit/>
          </a:bodyPr>
          <a:lstStyle/>
          <a:p>
            <a:r>
              <a:rPr lang="en-US" dirty="0"/>
              <a:t>The cross-validation appeared to provide more stable results. I compared 10 different random seeds and it was more stable with 10-fold than 2-fold. The sample size may have been too small for split-half.</a:t>
            </a:r>
          </a:p>
        </p:txBody>
      </p:sp>
      <p:sp>
        <p:nvSpPr>
          <p:cNvPr id="10" name="TextBox 9">
            <a:extLst>
              <a:ext uri="{FF2B5EF4-FFF2-40B4-BE49-F238E27FC236}">
                <a16:creationId xmlns:a16="http://schemas.microsoft.com/office/drawing/2014/main" id="{F3D6DE8E-67BF-D514-78DD-3FC3DF475624}"/>
              </a:ext>
            </a:extLst>
          </p:cNvPr>
          <p:cNvSpPr txBox="1"/>
          <p:nvPr/>
        </p:nvSpPr>
        <p:spPr>
          <a:xfrm>
            <a:off x="9588965" y="5589161"/>
            <a:ext cx="2256290" cy="923330"/>
          </a:xfrm>
          <a:prstGeom prst="rect">
            <a:avLst/>
          </a:prstGeom>
          <a:noFill/>
        </p:spPr>
        <p:txBody>
          <a:bodyPr wrap="square" rtlCol="0">
            <a:spAutoFit/>
          </a:bodyPr>
          <a:lstStyle/>
          <a:p>
            <a:r>
              <a:rPr lang="en-US" dirty="0">
                <a:highlight>
                  <a:srgbClr val="00FFFF"/>
                </a:highlight>
              </a:rPr>
              <a:t>Split-half C-stat= 0.79. Much better validated results than before.</a:t>
            </a:r>
          </a:p>
        </p:txBody>
      </p:sp>
    </p:spTree>
    <p:extLst>
      <p:ext uri="{BB962C8B-B14F-4D97-AF65-F5344CB8AC3E}">
        <p14:creationId xmlns:p14="http://schemas.microsoft.com/office/powerpoint/2010/main" val="23745378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17E871-6749-7B62-BB84-B2BA15145B28}"/>
              </a:ext>
            </a:extLst>
          </p:cNvPr>
          <p:cNvSpPr>
            <a:spLocks noGrp="1"/>
          </p:cNvSpPr>
          <p:nvPr>
            <p:ph type="sldNum" sz="quarter" idx="12"/>
          </p:nvPr>
        </p:nvSpPr>
        <p:spPr/>
        <p:txBody>
          <a:bodyPr/>
          <a:lstStyle/>
          <a:p>
            <a:fld id="{16D16E31-E128-4556-899B-701A42963F24}" type="slidenum">
              <a:rPr lang="en-US" smtClean="0"/>
              <a:t>87</a:t>
            </a:fld>
            <a:endParaRPr lang="en-US" dirty="0"/>
          </a:p>
        </p:txBody>
      </p:sp>
      <p:pic>
        <p:nvPicPr>
          <p:cNvPr id="12290" name="Picture 2" descr="Plot object">
            <a:extLst>
              <a:ext uri="{FF2B5EF4-FFF2-40B4-BE49-F238E27FC236}">
                <a16:creationId xmlns:a16="http://schemas.microsoft.com/office/drawing/2014/main" id="{D34F0415-65BB-19D3-24CA-4122048C5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0"/>
            <a:ext cx="11256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629FDF-2111-2286-39AE-2C21B834D33C}"/>
              </a:ext>
            </a:extLst>
          </p:cNvPr>
          <p:cNvSpPr txBox="1"/>
          <p:nvPr/>
        </p:nvSpPr>
        <p:spPr>
          <a:xfrm>
            <a:off x="4899171" y="2869035"/>
            <a:ext cx="4035104" cy="2308324"/>
          </a:xfrm>
          <a:prstGeom prst="rect">
            <a:avLst/>
          </a:prstGeom>
          <a:noFill/>
        </p:spPr>
        <p:txBody>
          <a:bodyPr wrap="square" rtlCol="0">
            <a:spAutoFit/>
          </a:bodyPr>
          <a:lstStyle/>
          <a:p>
            <a:r>
              <a:rPr lang="en-US" dirty="0">
                <a:highlight>
                  <a:srgbClr val="FFFF00"/>
                </a:highlight>
              </a:rPr>
              <a:t>Age, Heart Rate, Killip class, and time to relief of chest pain all increase a patient’s odds of 30-day mortality. </a:t>
            </a:r>
          </a:p>
          <a:p>
            <a:endParaRPr lang="en-US" dirty="0">
              <a:highlight>
                <a:srgbClr val="FFFF00"/>
              </a:highlight>
            </a:endParaRPr>
          </a:p>
          <a:p>
            <a:r>
              <a:rPr lang="en-US" dirty="0">
                <a:highlight>
                  <a:srgbClr val="FFFF00"/>
                </a:highlight>
              </a:rPr>
              <a:t>For example, going from a lower age of 43 (1</a:t>
            </a:r>
            <a:r>
              <a:rPr lang="en-US" baseline="30000" dirty="0">
                <a:highlight>
                  <a:srgbClr val="FFFF00"/>
                </a:highlight>
              </a:rPr>
              <a:t>st</a:t>
            </a:r>
            <a:r>
              <a:rPr lang="en-US" dirty="0">
                <a:highlight>
                  <a:srgbClr val="FFFF00"/>
                </a:highlight>
              </a:rPr>
              <a:t> quartile) to 71 years (3</a:t>
            </a:r>
            <a:r>
              <a:rPr lang="en-US" baseline="30000" dirty="0">
                <a:highlight>
                  <a:srgbClr val="FFFF00"/>
                </a:highlight>
              </a:rPr>
              <a:t>rd</a:t>
            </a:r>
            <a:r>
              <a:rPr lang="en-US" dirty="0">
                <a:highlight>
                  <a:srgbClr val="FFFF00"/>
                </a:highlight>
              </a:rPr>
              <a:t> quartile) represents about a 5-fold increase in the odds of death.</a:t>
            </a:r>
          </a:p>
        </p:txBody>
      </p:sp>
      <p:cxnSp>
        <p:nvCxnSpPr>
          <p:cNvPr id="5" name="Straight Arrow Connector 4">
            <a:extLst>
              <a:ext uri="{FF2B5EF4-FFF2-40B4-BE49-F238E27FC236}">
                <a16:creationId xmlns:a16="http://schemas.microsoft.com/office/drawing/2014/main" id="{17814C23-DFCE-9819-BC48-2BC2298CFB07}"/>
              </a:ext>
            </a:extLst>
          </p:cNvPr>
          <p:cNvCxnSpPr>
            <a:cxnSpLocks/>
          </p:cNvCxnSpPr>
          <p:nvPr/>
        </p:nvCxnSpPr>
        <p:spPr>
          <a:xfrm flipH="1" flipV="1">
            <a:off x="1937857" y="2332139"/>
            <a:ext cx="2961314" cy="1096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FC67D0-4B36-93FE-D118-F0074884E359}"/>
              </a:ext>
            </a:extLst>
          </p:cNvPr>
          <p:cNvCxnSpPr>
            <a:cxnSpLocks/>
          </p:cNvCxnSpPr>
          <p:nvPr/>
        </p:nvCxnSpPr>
        <p:spPr>
          <a:xfrm flipH="1" flipV="1">
            <a:off x="1937857" y="1795243"/>
            <a:ext cx="2902591" cy="1073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8BF8DE4-3417-8A99-64FF-2CBA10CD7FC0}"/>
              </a:ext>
            </a:extLst>
          </p:cNvPr>
          <p:cNvCxnSpPr>
            <a:cxnSpLocks/>
          </p:cNvCxnSpPr>
          <p:nvPr/>
        </p:nvCxnSpPr>
        <p:spPr>
          <a:xfrm flipH="1">
            <a:off x="2425816" y="3565321"/>
            <a:ext cx="2414632" cy="311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48107F5-2A7D-C448-C6F4-4EB31B4302EC}"/>
              </a:ext>
            </a:extLst>
          </p:cNvPr>
          <p:cNvCxnSpPr>
            <a:cxnSpLocks/>
          </p:cNvCxnSpPr>
          <p:nvPr/>
        </p:nvCxnSpPr>
        <p:spPr>
          <a:xfrm flipH="1">
            <a:off x="3003259" y="3717721"/>
            <a:ext cx="1989589" cy="1928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1515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28456E-5D4E-E385-3115-89A5ED6F957F}"/>
              </a:ext>
            </a:extLst>
          </p:cNvPr>
          <p:cNvSpPr>
            <a:spLocks noGrp="1"/>
          </p:cNvSpPr>
          <p:nvPr>
            <p:ph type="sldNum" sz="quarter" idx="12"/>
          </p:nvPr>
        </p:nvSpPr>
        <p:spPr/>
        <p:txBody>
          <a:bodyPr/>
          <a:lstStyle/>
          <a:p>
            <a:fld id="{16D16E31-E128-4556-899B-701A42963F24}" type="slidenum">
              <a:rPr lang="en-US" smtClean="0"/>
              <a:t>88</a:t>
            </a:fld>
            <a:endParaRPr lang="en-US" dirty="0"/>
          </a:p>
        </p:txBody>
      </p:sp>
      <p:pic>
        <p:nvPicPr>
          <p:cNvPr id="11266" name="Picture 2" descr="Plot object">
            <a:extLst>
              <a:ext uri="{FF2B5EF4-FFF2-40B4-BE49-F238E27FC236}">
                <a16:creationId xmlns:a16="http://schemas.microsoft.com/office/drawing/2014/main" id="{CDBF0A6B-8188-DD2F-DBCA-0C74B7E48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0"/>
            <a:ext cx="964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001A55-8CC6-C013-8EAD-EFDDD504B06C}"/>
              </a:ext>
            </a:extLst>
          </p:cNvPr>
          <p:cNvSpPr txBox="1"/>
          <p:nvPr/>
        </p:nvSpPr>
        <p:spPr>
          <a:xfrm>
            <a:off x="4899171" y="2869035"/>
            <a:ext cx="2927757" cy="1200329"/>
          </a:xfrm>
          <a:prstGeom prst="rect">
            <a:avLst/>
          </a:prstGeom>
          <a:noFill/>
        </p:spPr>
        <p:txBody>
          <a:bodyPr wrap="square" rtlCol="0">
            <a:spAutoFit/>
          </a:bodyPr>
          <a:lstStyle/>
          <a:p>
            <a:r>
              <a:rPr lang="en-US" dirty="0">
                <a:highlight>
                  <a:srgbClr val="FFFF00"/>
                </a:highlight>
              </a:rPr>
              <a:t>As the “fast backwards step-down regression” suggested, AGE and HRT were the most important predictors</a:t>
            </a:r>
          </a:p>
        </p:txBody>
      </p:sp>
      <p:sp>
        <p:nvSpPr>
          <p:cNvPr id="4" name="TextBox 3">
            <a:extLst>
              <a:ext uri="{FF2B5EF4-FFF2-40B4-BE49-F238E27FC236}">
                <a16:creationId xmlns:a16="http://schemas.microsoft.com/office/drawing/2014/main" id="{D65F3B51-CEE1-E29B-59A5-042D5B25954F}"/>
              </a:ext>
            </a:extLst>
          </p:cNvPr>
          <p:cNvSpPr txBox="1"/>
          <p:nvPr/>
        </p:nvSpPr>
        <p:spPr>
          <a:xfrm>
            <a:off x="3969390" y="80399"/>
            <a:ext cx="4253219" cy="646331"/>
          </a:xfrm>
          <a:prstGeom prst="rect">
            <a:avLst/>
          </a:prstGeom>
          <a:noFill/>
        </p:spPr>
        <p:txBody>
          <a:bodyPr wrap="square" rtlCol="0">
            <a:spAutoFit/>
          </a:bodyPr>
          <a:lstStyle/>
          <a:p>
            <a:r>
              <a:rPr lang="en-US" sz="3600" dirty="0"/>
              <a:t>Variable Importance</a:t>
            </a:r>
          </a:p>
        </p:txBody>
      </p:sp>
      <p:cxnSp>
        <p:nvCxnSpPr>
          <p:cNvPr id="6" name="Straight Arrow Connector 5">
            <a:extLst>
              <a:ext uri="{FF2B5EF4-FFF2-40B4-BE49-F238E27FC236}">
                <a16:creationId xmlns:a16="http://schemas.microsoft.com/office/drawing/2014/main" id="{7D0911E1-95E6-23FC-56FF-48EF6574B32E}"/>
              </a:ext>
            </a:extLst>
          </p:cNvPr>
          <p:cNvCxnSpPr>
            <a:cxnSpLocks/>
          </p:cNvCxnSpPr>
          <p:nvPr/>
        </p:nvCxnSpPr>
        <p:spPr>
          <a:xfrm flipH="1">
            <a:off x="5452844" y="4169328"/>
            <a:ext cx="109057" cy="73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3AFEAC-726B-2506-8727-C5D7C3BF8752}"/>
              </a:ext>
            </a:extLst>
          </p:cNvPr>
          <p:cNvCxnSpPr/>
          <p:nvPr/>
        </p:nvCxnSpPr>
        <p:spPr>
          <a:xfrm>
            <a:off x="6870583" y="4202884"/>
            <a:ext cx="2197916" cy="1258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FC37ED4-16EC-8643-B011-80A7F5A23A13}"/>
              </a:ext>
            </a:extLst>
          </p:cNvPr>
          <p:cNvSpPr/>
          <p:nvPr/>
        </p:nvSpPr>
        <p:spPr>
          <a:xfrm>
            <a:off x="5282119" y="5038983"/>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A2C7C699-2344-2B20-86A4-84C5DF6FEF56}"/>
              </a:ext>
            </a:extLst>
          </p:cNvPr>
          <p:cNvSpPr/>
          <p:nvPr/>
        </p:nvSpPr>
        <p:spPr>
          <a:xfrm>
            <a:off x="9285067" y="5581622"/>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6066D4E-8169-DAEF-C7CC-F60E534F3CB9}"/>
              </a:ext>
            </a:extLst>
          </p:cNvPr>
          <p:cNvSpPr/>
          <p:nvPr/>
        </p:nvSpPr>
        <p:spPr>
          <a:xfrm>
            <a:off x="3402985" y="4538444"/>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AA42BCA-1A0C-7C8C-A01C-8954FD1995DB}"/>
              </a:ext>
            </a:extLst>
          </p:cNvPr>
          <p:cNvSpPr/>
          <p:nvPr/>
        </p:nvSpPr>
        <p:spPr>
          <a:xfrm>
            <a:off x="3337926" y="3984771"/>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C087E8B-743D-6814-F1E5-F5B63F30CBF6}"/>
              </a:ext>
            </a:extLst>
          </p:cNvPr>
          <p:cNvSpPr/>
          <p:nvPr/>
        </p:nvSpPr>
        <p:spPr>
          <a:xfrm>
            <a:off x="2953878" y="3473745"/>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06FEFDB-D636-1DCE-CD2E-DCFE2D2B0CD5}"/>
              </a:ext>
            </a:extLst>
          </p:cNvPr>
          <p:cNvSpPr/>
          <p:nvPr/>
        </p:nvSpPr>
        <p:spPr>
          <a:xfrm>
            <a:off x="2953878" y="2978092"/>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3F03D4-8BE0-676A-F0E7-1B5C2AED217D}"/>
              </a:ext>
            </a:extLst>
          </p:cNvPr>
          <p:cNvSpPr/>
          <p:nvPr/>
        </p:nvSpPr>
        <p:spPr>
          <a:xfrm>
            <a:off x="2699263" y="2407641"/>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CD15EC1-89E1-8584-391A-A33F51B7FE62}"/>
              </a:ext>
            </a:extLst>
          </p:cNvPr>
          <p:cNvSpPr/>
          <p:nvPr/>
        </p:nvSpPr>
        <p:spPr>
          <a:xfrm>
            <a:off x="2699263" y="1904303"/>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54FD5E-6183-B16B-B844-043BE07DEAD2}"/>
              </a:ext>
            </a:extLst>
          </p:cNvPr>
          <p:cNvSpPr/>
          <p:nvPr/>
        </p:nvSpPr>
        <p:spPr>
          <a:xfrm>
            <a:off x="2411092" y="1409351"/>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C18B0F2-FBFC-48CF-3400-A539B9465079}"/>
              </a:ext>
            </a:extLst>
          </p:cNvPr>
          <p:cNvSpPr/>
          <p:nvPr/>
        </p:nvSpPr>
        <p:spPr>
          <a:xfrm>
            <a:off x="2279590" y="830510"/>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6749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530D5-B6E3-976F-5AAA-0ED5260CCD60}"/>
              </a:ext>
            </a:extLst>
          </p:cNvPr>
          <p:cNvSpPr>
            <a:spLocks noGrp="1"/>
          </p:cNvSpPr>
          <p:nvPr>
            <p:ph type="sldNum" sz="quarter" idx="12"/>
          </p:nvPr>
        </p:nvSpPr>
        <p:spPr/>
        <p:txBody>
          <a:bodyPr/>
          <a:lstStyle/>
          <a:p>
            <a:fld id="{16D16E31-E128-4556-899B-701A42963F24}" type="slidenum">
              <a:rPr lang="en-US" smtClean="0"/>
              <a:t>89</a:t>
            </a:fld>
            <a:endParaRPr lang="en-US" dirty="0"/>
          </a:p>
        </p:txBody>
      </p:sp>
      <p:pic>
        <p:nvPicPr>
          <p:cNvPr id="9218" name="Picture 2" descr="Plot object">
            <a:extLst>
              <a:ext uri="{FF2B5EF4-FFF2-40B4-BE49-F238E27FC236}">
                <a16:creationId xmlns:a16="http://schemas.microsoft.com/office/drawing/2014/main" id="{C8145270-190C-5100-FB3F-433B35C8C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0"/>
            <a:ext cx="11256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932564-0F10-9974-C23D-2B347A37885F}"/>
              </a:ext>
            </a:extLst>
          </p:cNvPr>
          <p:cNvSpPr txBox="1"/>
          <p:nvPr/>
        </p:nvSpPr>
        <p:spPr>
          <a:xfrm>
            <a:off x="3900881" y="2206305"/>
            <a:ext cx="4345497" cy="461665"/>
          </a:xfrm>
          <a:prstGeom prst="rect">
            <a:avLst/>
          </a:prstGeom>
          <a:noFill/>
        </p:spPr>
        <p:txBody>
          <a:bodyPr wrap="square" rtlCol="0">
            <a:spAutoFit/>
          </a:bodyPr>
          <a:lstStyle/>
          <a:p>
            <a:r>
              <a:rPr lang="en-US" sz="2400" dirty="0">
                <a:highlight>
                  <a:srgbClr val="FFFF00"/>
                </a:highlight>
              </a:rPr>
              <a:t>Partial Prediction plot using logits</a:t>
            </a:r>
          </a:p>
        </p:txBody>
      </p:sp>
    </p:spTree>
    <p:extLst>
      <p:ext uri="{BB962C8B-B14F-4D97-AF65-F5344CB8AC3E}">
        <p14:creationId xmlns:p14="http://schemas.microsoft.com/office/powerpoint/2010/main" val="423052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287D1-4F1E-21FD-E062-2B556EAF24B3}"/>
              </a:ext>
            </a:extLst>
          </p:cNvPr>
          <p:cNvSpPr>
            <a:spLocks noGrp="1"/>
          </p:cNvSpPr>
          <p:nvPr>
            <p:ph type="title"/>
          </p:nvPr>
        </p:nvSpPr>
        <p:spPr/>
        <p:txBody>
          <a:bodyPr>
            <a:normAutofit/>
          </a:bodyPr>
          <a:lstStyle/>
          <a:p>
            <a:r>
              <a:rPr lang="en-US" dirty="0"/>
              <a:t>Methodological issues covered in the Multiple Linear Regression videos</a:t>
            </a:r>
          </a:p>
        </p:txBody>
      </p:sp>
      <p:sp>
        <p:nvSpPr>
          <p:cNvPr id="3" name="Text Placeholder 2">
            <a:extLst>
              <a:ext uri="{FF2B5EF4-FFF2-40B4-BE49-F238E27FC236}">
                <a16:creationId xmlns:a16="http://schemas.microsoft.com/office/drawing/2014/main" id="{75890D66-F8CC-6C05-B8DD-C3425486EABA}"/>
              </a:ext>
            </a:extLst>
          </p:cNvPr>
          <p:cNvSpPr>
            <a:spLocks noGrp="1"/>
          </p:cNvSpPr>
          <p:nvPr>
            <p:ph type="body" idx="1"/>
          </p:nvPr>
        </p:nvSpPr>
        <p:spPr>
          <a:xfrm>
            <a:off x="839788" y="1681163"/>
            <a:ext cx="5157787" cy="458030"/>
          </a:xfrm>
        </p:spPr>
        <p:txBody>
          <a:bodyPr>
            <a:normAutofit/>
          </a:bodyPr>
          <a:lstStyle/>
          <a:p>
            <a:r>
              <a:rPr lang="en-US" dirty="0"/>
              <a:t>Week 2</a:t>
            </a:r>
          </a:p>
        </p:txBody>
      </p:sp>
      <p:sp>
        <p:nvSpPr>
          <p:cNvPr id="4" name="Content Placeholder 3">
            <a:extLst>
              <a:ext uri="{FF2B5EF4-FFF2-40B4-BE49-F238E27FC236}">
                <a16:creationId xmlns:a16="http://schemas.microsoft.com/office/drawing/2014/main" id="{4DD03557-8B51-20AB-A4EC-BC6F386D4CD5}"/>
              </a:ext>
            </a:extLst>
          </p:cNvPr>
          <p:cNvSpPr>
            <a:spLocks noGrp="1"/>
          </p:cNvSpPr>
          <p:nvPr>
            <p:ph sz="half" idx="2"/>
          </p:nvPr>
        </p:nvSpPr>
        <p:spPr>
          <a:xfrm>
            <a:off x="862014" y="2145054"/>
            <a:ext cx="5157787" cy="3684588"/>
          </a:xfrm>
        </p:spPr>
        <p:txBody>
          <a:bodyPr>
            <a:normAutofit fontScale="70000" lnSpcReduction="20000"/>
          </a:bodyPr>
          <a:lstStyle/>
          <a:p>
            <a:r>
              <a:rPr lang="en-US" dirty="0"/>
              <a:t>Common issues and statistical solutions (small samples, Collinearity, confounding, overfitting)</a:t>
            </a:r>
          </a:p>
          <a:p>
            <a:pPr marL="0" indent="0">
              <a:buNone/>
            </a:pPr>
            <a:r>
              <a:rPr lang="en-US" dirty="0"/>
              <a:t>     9:25 - 23:05</a:t>
            </a:r>
          </a:p>
          <a:p>
            <a:r>
              <a:rPr lang="en-US" dirty="0"/>
              <a:t>Variable selection  </a:t>
            </a:r>
          </a:p>
          <a:p>
            <a:pPr marL="0" indent="0">
              <a:buNone/>
            </a:pPr>
            <a:r>
              <a:rPr lang="en-US" dirty="0"/>
              <a:t>     23:06 - 28:15</a:t>
            </a:r>
          </a:p>
          <a:p>
            <a:r>
              <a:rPr lang="en-US" dirty="0"/>
              <a:t>Missing data</a:t>
            </a:r>
          </a:p>
          <a:p>
            <a:pPr marL="0" indent="0">
              <a:buNone/>
            </a:pPr>
            <a:r>
              <a:rPr lang="en-US" dirty="0"/>
              <a:t>     40:25 - 45:54</a:t>
            </a:r>
          </a:p>
          <a:p>
            <a:r>
              <a:rPr lang="en-US" dirty="0"/>
              <a:t>Interactions</a:t>
            </a:r>
          </a:p>
          <a:p>
            <a:pPr marL="0" indent="0">
              <a:buNone/>
            </a:pPr>
            <a:r>
              <a:rPr lang="en-US" dirty="0"/>
              <a:t>     45:55 - 48:18</a:t>
            </a:r>
          </a:p>
          <a:p>
            <a:r>
              <a:rPr lang="en-US" dirty="0"/>
              <a:t>Nonlinearity</a:t>
            </a:r>
          </a:p>
          <a:p>
            <a:pPr marL="0" indent="0">
              <a:buNone/>
            </a:pPr>
            <a:r>
              <a:rPr lang="en-US" dirty="0"/>
              <a:t>     48:19 - End</a:t>
            </a:r>
          </a:p>
          <a:p>
            <a:pPr marL="0" indent="0">
              <a:buNone/>
            </a:pPr>
            <a:r>
              <a:rPr lang="en-US" dirty="0">
                <a:hlinkClick r:id="rId2"/>
              </a:rPr>
              <a:t>https://www.youtube.com/watch?v=5Yq49-Q0qng</a:t>
            </a:r>
            <a:endParaRPr lang="en-US" dirty="0"/>
          </a:p>
        </p:txBody>
      </p:sp>
      <p:sp>
        <p:nvSpPr>
          <p:cNvPr id="5" name="Text Placeholder 4">
            <a:extLst>
              <a:ext uri="{FF2B5EF4-FFF2-40B4-BE49-F238E27FC236}">
                <a16:creationId xmlns:a16="http://schemas.microsoft.com/office/drawing/2014/main" id="{5EFA847E-20A5-C9A7-6C4D-B5113A7420FE}"/>
              </a:ext>
            </a:extLst>
          </p:cNvPr>
          <p:cNvSpPr>
            <a:spLocks noGrp="1"/>
          </p:cNvSpPr>
          <p:nvPr>
            <p:ph type="body" sz="quarter" idx="3"/>
          </p:nvPr>
        </p:nvSpPr>
        <p:spPr>
          <a:xfrm>
            <a:off x="6172200" y="1681163"/>
            <a:ext cx="5183188" cy="458030"/>
          </a:xfrm>
        </p:spPr>
        <p:txBody>
          <a:bodyPr>
            <a:normAutofit/>
          </a:bodyPr>
          <a:lstStyle/>
          <a:p>
            <a:r>
              <a:rPr lang="en-US" dirty="0"/>
              <a:t>Week 3</a:t>
            </a:r>
          </a:p>
        </p:txBody>
      </p:sp>
      <p:sp>
        <p:nvSpPr>
          <p:cNvPr id="6" name="Content Placeholder 5">
            <a:extLst>
              <a:ext uri="{FF2B5EF4-FFF2-40B4-BE49-F238E27FC236}">
                <a16:creationId xmlns:a16="http://schemas.microsoft.com/office/drawing/2014/main" id="{C416F854-0D3B-30EF-6265-032FEC1C2EE8}"/>
              </a:ext>
            </a:extLst>
          </p:cNvPr>
          <p:cNvSpPr>
            <a:spLocks noGrp="1"/>
          </p:cNvSpPr>
          <p:nvPr>
            <p:ph sz="quarter" idx="4"/>
          </p:nvPr>
        </p:nvSpPr>
        <p:spPr>
          <a:xfrm>
            <a:off x="6172200" y="2139193"/>
            <a:ext cx="5183188" cy="2964547"/>
          </a:xfrm>
        </p:spPr>
        <p:txBody>
          <a:bodyPr>
            <a:normAutofit fontScale="70000" lnSpcReduction="20000"/>
          </a:bodyPr>
          <a:lstStyle/>
          <a:p>
            <a:r>
              <a:rPr lang="en-US" dirty="0"/>
              <a:t>Weighted regression</a:t>
            </a:r>
          </a:p>
          <a:p>
            <a:pPr marL="0" indent="0">
              <a:buNone/>
            </a:pPr>
            <a:r>
              <a:rPr lang="en-US" dirty="0"/>
              <a:t>     1:27 - 16:59</a:t>
            </a:r>
          </a:p>
          <a:p>
            <a:r>
              <a:rPr lang="en-US" dirty="0"/>
              <a:t>Data reduction</a:t>
            </a:r>
          </a:p>
          <a:p>
            <a:pPr marL="0" indent="0">
              <a:buNone/>
            </a:pPr>
            <a:r>
              <a:rPr lang="en-US" dirty="0"/>
              <a:t>     21:15 - 31:55</a:t>
            </a:r>
          </a:p>
          <a:p>
            <a:r>
              <a:rPr lang="en-US" dirty="0"/>
              <a:t>Model validation</a:t>
            </a:r>
          </a:p>
          <a:p>
            <a:pPr marL="0" indent="0">
              <a:buNone/>
            </a:pPr>
            <a:r>
              <a:rPr lang="en-US" dirty="0"/>
              <a:t>     31:56 - 52:47</a:t>
            </a:r>
          </a:p>
          <a:p>
            <a:r>
              <a:rPr lang="en-US" dirty="0"/>
              <a:t>Decision Curve Analysis</a:t>
            </a:r>
          </a:p>
          <a:p>
            <a:pPr marL="0" indent="0">
              <a:buNone/>
            </a:pPr>
            <a:r>
              <a:rPr lang="en-US" dirty="0"/>
              <a:t>     59:55 – End</a:t>
            </a:r>
          </a:p>
          <a:p>
            <a:pPr marL="0" indent="0">
              <a:buNone/>
            </a:pPr>
            <a:r>
              <a:rPr lang="en-US" dirty="0">
                <a:hlinkClick r:id="rId3"/>
              </a:rPr>
              <a:t>https://www.youtube.com/watch?v=mkQb6FroSz4</a:t>
            </a:r>
            <a:endParaRPr lang="en-US" dirty="0"/>
          </a:p>
        </p:txBody>
      </p:sp>
      <p:sp>
        <p:nvSpPr>
          <p:cNvPr id="7" name="Slide Number Placeholder 6">
            <a:extLst>
              <a:ext uri="{FF2B5EF4-FFF2-40B4-BE49-F238E27FC236}">
                <a16:creationId xmlns:a16="http://schemas.microsoft.com/office/drawing/2014/main" id="{FFF8708E-F20E-0262-C988-3A6985A4932D}"/>
              </a:ext>
            </a:extLst>
          </p:cNvPr>
          <p:cNvSpPr>
            <a:spLocks noGrp="1"/>
          </p:cNvSpPr>
          <p:nvPr>
            <p:ph type="sldNum" sz="quarter" idx="12"/>
          </p:nvPr>
        </p:nvSpPr>
        <p:spPr/>
        <p:txBody>
          <a:bodyPr/>
          <a:lstStyle/>
          <a:p>
            <a:fld id="{16D16E31-E128-4556-899B-701A42963F24}" type="slidenum">
              <a:rPr lang="en-US" smtClean="0"/>
              <a:t>9</a:t>
            </a:fld>
            <a:endParaRPr lang="en-US" dirty="0"/>
          </a:p>
        </p:txBody>
      </p:sp>
      <p:sp>
        <p:nvSpPr>
          <p:cNvPr id="8" name="Content Placeholder 5">
            <a:extLst>
              <a:ext uri="{FF2B5EF4-FFF2-40B4-BE49-F238E27FC236}">
                <a16:creationId xmlns:a16="http://schemas.microsoft.com/office/drawing/2014/main" id="{7F2AA788-14B4-A12D-02B3-6854D090E176}"/>
              </a:ext>
            </a:extLst>
          </p:cNvPr>
          <p:cNvSpPr txBox="1">
            <a:spLocks/>
          </p:cNvSpPr>
          <p:nvPr/>
        </p:nvSpPr>
        <p:spPr>
          <a:xfrm>
            <a:off x="6274266" y="5285064"/>
            <a:ext cx="5183188" cy="15729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Week 5</a:t>
            </a:r>
          </a:p>
          <a:p>
            <a:r>
              <a:rPr lang="en-US" dirty="0"/>
              <a:t>Model Approximation</a:t>
            </a:r>
          </a:p>
          <a:p>
            <a:pPr marL="0" indent="0">
              <a:buFont typeface="Arial" panose="020B0604020202020204" pitchFamily="34" charset="0"/>
              <a:buNone/>
            </a:pPr>
            <a:r>
              <a:rPr lang="en-US" dirty="0"/>
              <a:t>     40:05 - 44:00</a:t>
            </a:r>
          </a:p>
          <a:p>
            <a:pPr marL="0" indent="0">
              <a:buFont typeface="Arial" panose="020B0604020202020204" pitchFamily="34" charset="0"/>
              <a:buNone/>
            </a:pPr>
            <a:r>
              <a:rPr lang="en-US" dirty="0">
                <a:hlinkClick r:id="rId4">
                  <a:extLst>
                    <a:ext uri="{A12FA001-AC4F-418D-AE19-62706E023703}">
                      <ahyp:hlinkClr xmlns:ahyp="http://schemas.microsoft.com/office/drawing/2018/hyperlinkcolor" val="tx"/>
                    </a:ext>
                  </a:extLst>
                </a:hlinkClick>
              </a:rPr>
              <a:t>https://youtu.be/2YYBIRvZtYw</a:t>
            </a:r>
            <a:r>
              <a:rPr lang="en-US" dirty="0"/>
              <a:t> </a:t>
            </a:r>
          </a:p>
        </p:txBody>
      </p:sp>
    </p:spTree>
    <p:extLst>
      <p:ext uri="{BB962C8B-B14F-4D97-AF65-F5344CB8AC3E}">
        <p14:creationId xmlns:p14="http://schemas.microsoft.com/office/powerpoint/2010/main" val="34380558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D582C9-C8FE-AB4C-B538-B2EF596EF62D}"/>
              </a:ext>
            </a:extLst>
          </p:cNvPr>
          <p:cNvSpPr>
            <a:spLocks noGrp="1"/>
          </p:cNvSpPr>
          <p:nvPr>
            <p:ph type="sldNum" sz="quarter" idx="12"/>
          </p:nvPr>
        </p:nvSpPr>
        <p:spPr/>
        <p:txBody>
          <a:bodyPr/>
          <a:lstStyle/>
          <a:p>
            <a:fld id="{16D16E31-E128-4556-899B-701A42963F24}" type="slidenum">
              <a:rPr lang="en-US" smtClean="0"/>
              <a:t>90</a:t>
            </a:fld>
            <a:endParaRPr lang="en-US" dirty="0"/>
          </a:p>
        </p:txBody>
      </p:sp>
      <p:pic>
        <p:nvPicPr>
          <p:cNvPr id="10242" name="Picture 2" descr="Plot object">
            <a:extLst>
              <a:ext uri="{FF2B5EF4-FFF2-40B4-BE49-F238E27FC236}">
                <a16:creationId xmlns:a16="http://schemas.microsoft.com/office/drawing/2014/main" id="{FEF5A12B-1E46-BE9F-E7BB-99320BB59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0"/>
            <a:ext cx="11256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0ECA68-9639-86DC-A51B-2252FD7CC98B}"/>
              </a:ext>
            </a:extLst>
          </p:cNvPr>
          <p:cNvSpPr txBox="1"/>
          <p:nvPr/>
        </p:nvSpPr>
        <p:spPr>
          <a:xfrm>
            <a:off x="4009938" y="1241571"/>
            <a:ext cx="5276675" cy="461665"/>
          </a:xfrm>
          <a:prstGeom prst="rect">
            <a:avLst/>
          </a:prstGeom>
          <a:noFill/>
        </p:spPr>
        <p:txBody>
          <a:bodyPr wrap="square" rtlCol="0">
            <a:spAutoFit/>
          </a:bodyPr>
          <a:lstStyle/>
          <a:p>
            <a:r>
              <a:rPr lang="en-US" sz="2400" dirty="0">
                <a:highlight>
                  <a:srgbClr val="FFFF00"/>
                </a:highlight>
              </a:rPr>
              <a:t>Partial Prediction plot using probabilities</a:t>
            </a:r>
          </a:p>
        </p:txBody>
      </p:sp>
      <p:sp>
        <p:nvSpPr>
          <p:cNvPr id="4" name="TextBox 3">
            <a:extLst>
              <a:ext uri="{FF2B5EF4-FFF2-40B4-BE49-F238E27FC236}">
                <a16:creationId xmlns:a16="http://schemas.microsoft.com/office/drawing/2014/main" id="{1CB4FC56-4E60-4E0A-043B-686C1FC56A75}"/>
              </a:ext>
            </a:extLst>
          </p:cNvPr>
          <p:cNvSpPr txBox="1"/>
          <p:nvPr/>
        </p:nvSpPr>
        <p:spPr>
          <a:xfrm>
            <a:off x="3734499" y="4405619"/>
            <a:ext cx="5276675" cy="1200329"/>
          </a:xfrm>
          <a:prstGeom prst="rect">
            <a:avLst/>
          </a:prstGeom>
          <a:noFill/>
        </p:spPr>
        <p:txBody>
          <a:bodyPr wrap="square" rtlCol="0">
            <a:spAutoFit/>
          </a:bodyPr>
          <a:lstStyle/>
          <a:p>
            <a:r>
              <a:rPr lang="en-US" sz="2400" dirty="0">
                <a:highlight>
                  <a:srgbClr val="FFFF00"/>
                </a:highlight>
              </a:rPr>
              <a:t>Notice the similar patterns with logits but how trends pull in towards 0 on the Y-axis.</a:t>
            </a:r>
          </a:p>
        </p:txBody>
      </p:sp>
    </p:spTree>
    <p:extLst>
      <p:ext uri="{BB962C8B-B14F-4D97-AF65-F5344CB8AC3E}">
        <p14:creationId xmlns:p14="http://schemas.microsoft.com/office/powerpoint/2010/main" val="28147036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46F8-C2BA-A732-C0AE-56AFED8DD16E}"/>
              </a:ext>
            </a:extLst>
          </p:cNvPr>
          <p:cNvSpPr>
            <a:spLocks noGrp="1"/>
          </p:cNvSpPr>
          <p:nvPr>
            <p:ph type="title"/>
          </p:nvPr>
        </p:nvSpPr>
        <p:spPr/>
        <p:txBody>
          <a:bodyPr/>
          <a:lstStyle/>
          <a:p>
            <a:r>
              <a:rPr lang="en-US" dirty="0"/>
              <a:t>Final model (reduced to 4 predictors based on 52 deaths/20 rule)</a:t>
            </a:r>
          </a:p>
        </p:txBody>
      </p:sp>
      <p:sp>
        <p:nvSpPr>
          <p:cNvPr id="3" name="Slide Number Placeholder 2">
            <a:extLst>
              <a:ext uri="{FF2B5EF4-FFF2-40B4-BE49-F238E27FC236}">
                <a16:creationId xmlns:a16="http://schemas.microsoft.com/office/drawing/2014/main" id="{D9A18166-6C05-3EBF-43DF-7FF9E37F480B}"/>
              </a:ext>
            </a:extLst>
          </p:cNvPr>
          <p:cNvSpPr>
            <a:spLocks noGrp="1"/>
          </p:cNvSpPr>
          <p:nvPr>
            <p:ph type="sldNum" sz="quarter" idx="12"/>
          </p:nvPr>
        </p:nvSpPr>
        <p:spPr/>
        <p:txBody>
          <a:bodyPr/>
          <a:lstStyle/>
          <a:p>
            <a:fld id="{16D16E31-E128-4556-899B-701A42963F24}" type="slidenum">
              <a:rPr lang="en-US" smtClean="0"/>
              <a:t>91</a:t>
            </a:fld>
            <a:endParaRPr lang="en-US" dirty="0"/>
          </a:p>
        </p:txBody>
      </p:sp>
      <p:pic>
        <p:nvPicPr>
          <p:cNvPr id="5" name="Picture 4">
            <a:extLst>
              <a:ext uri="{FF2B5EF4-FFF2-40B4-BE49-F238E27FC236}">
                <a16:creationId xmlns:a16="http://schemas.microsoft.com/office/drawing/2014/main" id="{493A4B25-D914-2BCC-9F25-2C154C17AE28}"/>
              </a:ext>
            </a:extLst>
          </p:cNvPr>
          <p:cNvPicPr>
            <a:picLocks noChangeAspect="1"/>
          </p:cNvPicPr>
          <p:nvPr/>
        </p:nvPicPr>
        <p:blipFill>
          <a:blip r:embed="rId2"/>
          <a:stretch>
            <a:fillRect/>
          </a:stretch>
        </p:blipFill>
        <p:spPr>
          <a:xfrm>
            <a:off x="2483904" y="1868630"/>
            <a:ext cx="7224192" cy="4459885"/>
          </a:xfrm>
          <a:prstGeom prst="rect">
            <a:avLst/>
          </a:prstGeom>
        </p:spPr>
      </p:pic>
      <p:sp>
        <p:nvSpPr>
          <p:cNvPr id="6" name="TextBox 5">
            <a:extLst>
              <a:ext uri="{FF2B5EF4-FFF2-40B4-BE49-F238E27FC236}">
                <a16:creationId xmlns:a16="http://schemas.microsoft.com/office/drawing/2014/main" id="{756384AB-DC25-9AEE-0DB4-1796DE89601E}"/>
              </a:ext>
            </a:extLst>
          </p:cNvPr>
          <p:cNvSpPr txBox="1"/>
          <p:nvPr/>
        </p:nvSpPr>
        <p:spPr>
          <a:xfrm>
            <a:off x="9900458" y="2105637"/>
            <a:ext cx="2137744" cy="369332"/>
          </a:xfrm>
          <a:prstGeom prst="rect">
            <a:avLst/>
          </a:prstGeom>
          <a:noFill/>
        </p:spPr>
        <p:txBody>
          <a:bodyPr wrap="square" rtlCol="0">
            <a:spAutoFit/>
          </a:bodyPr>
          <a:lstStyle/>
          <a:p>
            <a:r>
              <a:rPr lang="en-US" dirty="0"/>
              <a:t>Validated AUC = 0.78</a:t>
            </a:r>
          </a:p>
        </p:txBody>
      </p:sp>
      <p:sp>
        <p:nvSpPr>
          <p:cNvPr id="7" name="TextBox 6">
            <a:extLst>
              <a:ext uri="{FF2B5EF4-FFF2-40B4-BE49-F238E27FC236}">
                <a16:creationId xmlns:a16="http://schemas.microsoft.com/office/drawing/2014/main" id="{81BC9DCF-8301-B31E-EA2A-8CFC63550011}"/>
              </a:ext>
            </a:extLst>
          </p:cNvPr>
          <p:cNvSpPr txBox="1"/>
          <p:nvPr/>
        </p:nvSpPr>
        <p:spPr>
          <a:xfrm>
            <a:off x="6892954" y="3780451"/>
            <a:ext cx="5145248" cy="1477328"/>
          </a:xfrm>
          <a:prstGeom prst="rect">
            <a:avLst/>
          </a:prstGeom>
          <a:noFill/>
        </p:spPr>
        <p:txBody>
          <a:bodyPr wrap="square" rtlCol="0">
            <a:spAutoFit/>
          </a:bodyPr>
          <a:lstStyle/>
          <a:p>
            <a:r>
              <a:rPr lang="en-US" dirty="0">
                <a:highlight>
                  <a:srgbClr val="FFFF00"/>
                </a:highlight>
              </a:rPr>
              <a:t>The validated model stays closer to the original AUC.</a:t>
            </a:r>
          </a:p>
          <a:p>
            <a:endParaRPr lang="en-US" dirty="0">
              <a:highlight>
                <a:srgbClr val="FFFF00"/>
              </a:highlight>
            </a:endParaRPr>
          </a:p>
          <a:p>
            <a:r>
              <a:rPr lang="en-US" dirty="0">
                <a:highlight>
                  <a:srgbClr val="FFFF00"/>
                </a:highlight>
              </a:rPr>
              <a:t>If more variables are considered key study questions, suggest doubling sample size to get the 10 predictor model.</a:t>
            </a:r>
          </a:p>
        </p:txBody>
      </p:sp>
    </p:spTree>
    <p:extLst>
      <p:ext uri="{BB962C8B-B14F-4D97-AF65-F5344CB8AC3E}">
        <p14:creationId xmlns:p14="http://schemas.microsoft.com/office/powerpoint/2010/main" val="16629517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A016-D6CC-A4E8-4D42-9E4FC4A3B2FA}"/>
              </a:ext>
            </a:extLst>
          </p:cNvPr>
          <p:cNvSpPr>
            <a:spLocks noGrp="1"/>
          </p:cNvSpPr>
          <p:nvPr>
            <p:ph type="title"/>
          </p:nvPr>
        </p:nvSpPr>
        <p:spPr/>
        <p:txBody>
          <a:bodyPr>
            <a:normAutofit/>
          </a:bodyPr>
          <a:lstStyle/>
          <a:p>
            <a:r>
              <a:rPr lang="en-US" dirty="0"/>
              <a:t>Calculating Observed/Expected ratios and “Excess Deaths”</a:t>
            </a:r>
          </a:p>
        </p:txBody>
      </p:sp>
      <p:sp>
        <p:nvSpPr>
          <p:cNvPr id="3" name="Content Placeholder 2">
            <a:extLst>
              <a:ext uri="{FF2B5EF4-FFF2-40B4-BE49-F238E27FC236}">
                <a16:creationId xmlns:a16="http://schemas.microsoft.com/office/drawing/2014/main" id="{FA4D92B8-7F43-D4F6-78CA-EF127B57DBC9}"/>
              </a:ext>
            </a:extLst>
          </p:cNvPr>
          <p:cNvSpPr>
            <a:spLocks noGrp="1"/>
          </p:cNvSpPr>
          <p:nvPr>
            <p:ph idx="1"/>
          </p:nvPr>
        </p:nvSpPr>
        <p:spPr/>
        <p:txBody>
          <a:bodyPr/>
          <a:lstStyle/>
          <a:p>
            <a:r>
              <a:rPr lang="en-US" dirty="0"/>
              <a:t>For our sample, we can calculate the total number of deaths by summing up all of the probabilities returned from our model (e.g., Patient 1 =0.02 + Patient 2 =0.09 + etc.).</a:t>
            </a:r>
          </a:p>
          <a:p>
            <a:r>
              <a:rPr lang="en-US" dirty="0"/>
              <a:t>For future samples, we do something similar, we calculate predictions from an existing model to determine the predicted deaths.</a:t>
            </a:r>
          </a:p>
          <a:p>
            <a:r>
              <a:rPr lang="en-US" dirty="0">
                <a:solidFill>
                  <a:srgbClr val="FF0000"/>
                </a:solidFill>
              </a:rPr>
              <a:t>The Observed/Expected ratio </a:t>
            </a:r>
            <a:r>
              <a:rPr lang="en-US" dirty="0"/>
              <a:t>from our sample is 52/52 =1.0. Because our model is based on our sample, O/E ratio = 1. Future data would differ.</a:t>
            </a:r>
          </a:p>
          <a:p>
            <a:r>
              <a:rPr lang="en-US" dirty="0">
                <a:solidFill>
                  <a:srgbClr val="FF0000"/>
                </a:solidFill>
              </a:rPr>
              <a:t>Excess Death </a:t>
            </a:r>
            <a:r>
              <a:rPr lang="en-US" dirty="0"/>
              <a:t>= Observed – Expected = 52 - 52 = 0. </a:t>
            </a:r>
          </a:p>
          <a:p>
            <a:r>
              <a:rPr lang="en-US" dirty="0"/>
              <a:t>If next year’s sample has 81 observed deaths and 78.7 Expected deaths: </a:t>
            </a:r>
            <a:r>
              <a:rPr lang="en-US" dirty="0">
                <a:solidFill>
                  <a:srgbClr val="00B0F0"/>
                </a:solidFill>
              </a:rPr>
              <a:t>Observed/Expected ratio = 1.03</a:t>
            </a:r>
            <a:r>
              <a:rPr lang="en-US" dirty="0"/>
              <a:t> &amp; </a:t>
            </a:r>
            <a:r>
              <a:rPr lang="en-US" dirty="0">
                <a:solidFill>
                  <a:srgbClr val="00B0F0"/>
                </a:solidFill>
              </a:rPr>
              <a:t>Excess Deaths = 2.3</a:t>
            </a:r>
            <a:r>
              <a:rPr lang="en-US" dirty="0"/>
              <a:t>.</a:t>
            </a:r>
          </a:p>
        </p:txBody>
      </p:sp>
      <p:sp>
        <p:nvSpPr>
          <p:cNvPr id="4" name="Slide Number Placeholder 3">
            <a:extLst>
              <a:ext uri="{FF2B5EF4-FFF2-40B4-BE49-F238E27FC236}">
                <a16:creationId xmlns:a16="http://schemas.microsoft.com/office/drawing/2014/main" id="{D444A1B1-C52D-FF5E-C549-9D1558DF5019}"/>
              </a:ext>
            </a:extLst>
          </p:cNvPr>
          <p:cNvSpPr>
            <a:spLocks noGrp="1"/>
          </p:cNvSpPr>
          <p:nvPr>
            <p:ph type="sldNum" sz="quarter" idx="12"/>
          </p:nvPr>
        </p:nvSpPr>
        <p:spPr/>
        <p:txBody>
          <a:bodyPr/>
          <a:lstStyle/>
          <a:p>
            <a:fld id="{16D16E31-E128-4556-899B-701A42963F24}" type="slidenum">
              <a:rPr lang="en-US" smtClean="0"/>
              <a:t>92</a:t>
            </a:fld>
            <a:endParaRPr lang="en-US" dirty="0"/>
          </a:p>
        </p:txBody>
      </p:sp>
    </p:spTree>
    <p:extLst>
      <p:ext uri="{BB962C8B-B14F-4D97-AF65-F5344CB8AC3E}">
        <p14:creationId xmlns:p14="http://schemas.microsoft.com/office/powerpoint/2010/main" val="35169978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C109E-6B81-4FD9-9443-0051FEB02063}"/>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rgbClr val="C00000"/>
                </a:solidFill>
                <a:latin typeface="+mj-lt"/>
                <a:ea typeface="+mj-ea"/>
                <a:cs typeface="+mj-cs"/>
              </a:rPr>
              <a:t>Session 4: Prognostic modeling</a:t>
            </a:r>
          </a:p>
        </p:txBody>
      </p:sp>
      <p:sp>
        <p:nvSpPr>
          <p:cNvPr id="3" name="Text Placeholder 2">
            <a:extLst>
              <a:ext uri="{FF2B5EF4-FFF2-40B4-BE49-F238E27FC236}">
                <a16:creationId xmlns:a16="http://schemas.microsoft.com/office/drawing/2014/main" id="{259DAF04-761B-4EAC-93C5-5B2C7E93671C}"/>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2000" dirty="0">
                <a:solidFill>
                  <a:srgbClr val="00B0F0"/>
                </a:solidFill>
                <a:effectLst/>
                <a:latin typeface="Calibri" panose="020F0502020204030204" pitchFamily="34" charset="0"/>
                <a:ea typeface="Calibri" panose="020F0502020204030204" pitchFamily="34" charset="0"/>
              </a:rPr>
              <a:t>Model Approximation, Selecting a model threshold to implement a model, decision curve analysis for clients</a:t>
            </a:r>
            <a:endParaRPr lang="en-US" sz="20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BA32D0F9-ABAE-404F-9F6C-A1EB7338C744}"/>
              </a:ext>
            </a:extLst>
          </p:cNvPr>
          <p:cNvSpPr>
            <a:spLocks noGrp="1"/>
          </p:cNvSpPr>
          <p:nvPr>
            <p:ph type="sldNum" sz="quarter" idx="12"/>
          </p:nvPr>
        </p:nvSpPr>
        <p:spPr/>
        <p:txBody>
          <a:bodyPr/>
          <a:lstStyle/>
          <a:p>
            <a:fld id="{35032509-D289-4CC9-8A27-14E47DC64BC2}" type="slidenum">
              <a:rPr lang="en-US" smtClean="0"/>
              <a:t>93</a:t>
            </a:fld>
            <a:endParaRPr lang="en-US" dirty="0"/>
          </a:p>
        </p:txBody>
      </p:sp>
    </p:spTree>
    <p:extLst>
      <p:ext uri="{BB962C8B-B14F-4D97-AF65-F5344CB8AC3E}">
        <p14:creationId xmlns:p14="http://schemas.microsoft.com/office/powerpoint/2010/main" val="37581177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81DE-B8BD-B2F5-8952-0968DD917AD5}"/>
              </a:ext>
            </a:extLst>
          </p:cNvPr>
          <p:cNvSpPr>
            <a:spLocks noGrp="1"/>
          </p:cNvSpPr>
          <p:nvPr>
            <p:ph type="title"/>
          </p:nvPr>
        </p:nvSpPr>
        <p:spPr/>
        <p:txBody>
          <a:bodyPr/>
          <a:lstStyle/>
          <a:p>
            <a:r>
              <a:rPr lang="en-US" dirty="0"/>
              <a:t>30-day readmissions</a:t>
            </a:r>
          </a:p>
        </p:txBody>
      </p:sp>
      <p:sp>
        <p:nvSpPr>
          <p:cNvPr id="3" name="Text Placeholder 2">
            <a:extLst>
              <a:ext uri="{FF2B5EF4-FFF2-40B4-BE49-F238E27FC236}">
                <a16:creationId xmlns:a16="http://schemas.microsoft.com/office/drawing/2014/main" id="{4A8F2848-3E6C-ED20-6703-88D1B9143DA4}"/>
              </a:ext>
            </a:extLst>
          </p:cNvPr>
          <p:cNvSpPr>
            <a:spLocks noGrp="1"/>
          </p:cNvSpPr>
          <p:nvPr>
            <p:ph type="body" idx="1"/>
          </p:nvPr>
        </p:nvSpPr>
        <p:spPr/>
        <p:txBody>
          <a:bodyPr/>
          <a:lstStyle/>
          <a:p>
            <a:r>
              <a:rPr lang="en-US" dirty="0"/>
              <a:t>Diabetes patients</a:t>
            </a:r>
          </a:p>
        </p:txBody>
      </p:sp>
      <p:sp>
        <p:nvSpPr>
          <p:cNvPr id="4" name="Slide Number Placeholder 3">
            <a:extLst>
              <a:ext uri="{FF2B5EF4-FFF2-40B4-BE49-F238E27FC236}">
                <a16:creationId xmlns:a16="http://schemas.microsoft.com/office/drawing/2014/main" id="{16FA8640-F15E-6945-6741-383E1E5A7040}"/>
              </a:ext>
            </a:extLst>
          </p:cNvPr>
          <p:cNvSpPr>
            <a:spLocks noGrp="1"/>
          </p:cNvSpPr>
          <p:nvPr>
            <p:ph type="sldNum" sz="quarter" idx="12"/>
          </p:nvPr>
        </p:nvSpPr>
        <p:spPr/>
        <p:txBody>
          <a:bodyPr/>
          <a:lstStyle/>
          <a:p>
            <a:fld id="{16D16E31-E128-4556-899B-701A42963F24}" type="slidenum">
              <a:rPr lang="en-US" smtClean="0"/>
              <a:t>94</a:t>
            </a:fld>
            <a:endParaRPr lang="en-US" dirty="0"/>
          </a:p>
        </p:txBody>
      </p:sp>
    </p:spTree>
    <p:extLst>
      <p:ext uri="{BB962C8B-B14F-4D97-AF65-F5344CB8AC3E}">
        <p14:creationId xmlns:p14="http://schemas.microsoft.com/office/powerpoint/2010/main" val="37286633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D49420-002B-A8C3-6285-B8EDA9E95E67}"/>
              </a:ext>
            </a:extLst>
          </p:cNvPr>
          <p:cNvSpPr>
            <a:spLocks noGrp="1"/>
          </p:cNvSpPr>
          <p:nvPr>
            <p:ph type="sldNum" sz="quarter" idx="12"/>
          </p:nvPr>
        </p:nvSpPr>
        <p:spPr/>
        <p:txBody>
          <a:bodyPr/>
          <a:lstStyle/>
          <a:p>
            <a:fld id="{16D16E31-E128-4556-899B-701A42963F24}" type="slidenum">
              <a:rPr lang="en-US" smtClean="0"/>
              <a:t>95</a:t>
            </a:fld>
            <a:endParaRPr lang="en-US" dirty="0"/>
          </a:p>
        </p:txBody>
      </p:sp>
      <p:sp>
        <p:nvSpPr>
          <p:cNvPr id="3" name="TextBox 2">
            <a:extLst>
              <a:ext uri="{FF2B5EF4-FFF2-40B4-BE49-F238E27FC236}">
                <a16:creationId xmlns:a16="http://schemas.microsoft.com/office/drawing/2014/main" id="{EA8A95C0-9330-B4CD-4D85-EE9026F9DA07}"/>
              </a:ext>
            </a:extLst>
          </p:cNvPr>
          <p:cNvSpPr txBox="1"/>
          <p:nvPr/>
        </p:nvSpPr>
        <p:spPr>
          <a:xfrm>
            <a:off x="939567" y="1397675"/>
            <a:ext cx="10704353" cy="2031325"/>
          </a:xfrm>
          <a:prstGeom prst="rect">
            <a:avLst/>
          </a:prstGeom>
          <a:noFill/>
        </p:spPr>
        <p:txBody>
          <a:bodyPr wrap="square" rtlCol="0">
            <a:spAutoFit/>
          </a:bodyPr>
          <a:lstStyle/>
          <a:p>
            <a:r>
              <a:rPr lang="en-US" dirty="0"/>
              <a:t>readmitted ~ race + gender + age + weight + admission_type_id + discharge_disposition_id + admission_source_id + time_in_hospital + payer_code + medical_specialty + num_lab_procedures + num_procedures + num_medications + number_outpatient + number_emergency + number_inpatient + number_diagnoses + max_glu_serum + diabetesMed + A1Cresult + metformin + repaglinide + nateglinide + chlorpropamide + glimepiride + acetohexamide + glipizide + glyburide + tolbutamide + pioglitazone + rosiglitazone + acarbose +      miglitol + troglitazone + tolazamide + insulin + glyburide.metformin + glipizide.metformin + glimepiride.pioglitazone + metformin.rosiglitazone + metformin.pioglitazone</a:t>
            </a:r>
          </a:p>
        </p:txBody>
      </p:sp>
      <p:sp>
        <p:nvSpPr>
          <p:cNvPr id="4" name="TextBox 3">
            <a:extLst>
              <a:ext uri="{FF2B5EF4-FFF2-40B4-BE49-F238E27FC236}">
                <a16:creationId xmlns:a16="http://schemas.microsoft.com/office/drawing/2014/main" id="{C00BDC2F-A550-BE43-1AB1-24E744C2C780}"/>
              </a:ext>
            </a:extLst>
          </p:cNvPr>
          <p:cNvSpPr txBox="1"/>
          <p:nvPr/>
        </p:nvSpPr>
        <p:spPr>
          <a:xfrm>
            <a:off x="939567" y="4211273"/>
            <a:ext cx="10008067" cy="1200329"/>
          </a:xfrm>
          <a:prstGeom prst="rect">
            <a:avLst/>
          </a:prstGeom>
          <a:noFill/>
        </p:spPr>
        <p:txBody>
          <a:bodyPr wrap="square" rtlCol="0">
            <a:spAutoFit/>
          </a:bodyPr>
          <a:lstStyle/>
          <a:p>
            <a:r>
              <a:rPr lang="en-US" dirty="0"/>
              <a:t>Readmit.30.Days ~ gender + diabetesMed + time_in_hospital + time_in_hospital2 + </a:t>
            </a:r>
          </a:p>
          <a:p>
            <a:r>
              <a:rPr lang="en-US" dirty="0"/>
              <a:t>  number_diagnoses + number_diagnoses2 + number_inpatient + number_inpatient2 + </a:t>
            </a:r>
          </a:p>
          <a:p>
            <a:r>
              <a:rPr lang="en-US" dirty="0"/>
              <a:t>  glyburide.metformin + weight + num_procedures + num_medications + insulin + metformin + number_emergency + age + payer_code + medical_specialty + discharge_disposition_id</a:t>
            </a:r>
          </a:p>
        </p:txBody>
      </p:sp>
      <p:sp>
        <p:nvSpPr>
          <p:cNvPr id="5" name="TextBox 4">
            <a:extLst>
              <a:ext uri="{FF2B5EF4-FFF2-40B4-BE49-F238E27FC236}">
                <a16:creationId xmlns:a16="http://schemas.microsoft.com/office/drawing/2014/main" id="{FA552CB4-F091-4F6E-65BA-2688AEF89015}"/>
              </a:ext>
            </a:extLst>
          </p:cNvPr>
          <p:cNvSpPr txBox="1"/>
          <p:nvPr/>
        </p:nvSpPr>
        <p:spPr>
          <a:xfrm>
            <a:off x="4043494" y="721453"/>
            <a:ext cx="2801923" cy="369332"/>
          </a:xfrm>
          <a:prstGeom prst="rect">
            <a:avLst/>
          </a:prstGeom>
          <a:noFill/>
        </p:spPr>
        <p:txBody>
          <a:bodyPr wrap="square" rtlCol="0">
            <a:spAutoFit/>
          </a:bodyPr>
          <a:lstStyle/>
          <a:p>
            <a:r>
              <a:rPr lang="en-US" dirty="0">
                <a:highlight>
                  <a:srgbClr val="FFFF00"/>
                </a:highlight>
              </a:rPr>
              <a:t>Model using all predictors</a:t>
            </a:r>
          </a:p>
        </p:txBody>
      </p:sp>
      <p:sp>
        <p:nvSpPr>
          <p:cNvPr id="6" name="TextBox 5">
            <a:extLst>
              <a:ext uri="{FF2B5EF4-FFF2-40B4-BE49-F238E27FC236}">
                <a16:creationId xmlns:a16="http://schemas.microsoft.com/office/drawing/2014/main" id="{03899B59-C2ED-0B3E-3DBE-89E8D1FBB08A}"/>
              </a:ext>
            </a:extLst>
          </p:cNvPr>
          <p:cNvSpPr txBox="1"/>
          <p:nvPr/>
        </p:nvSpPr>
        <p:spPr>
          <a:xfrm>
            <a:off x="4578991" y="3735890"/>
            <a:ext cx="1517009" cy="369332"/>
          </a:xfrm>
          <a:prstGeom prst="rect">
            <a:avLst/>
          </a:prstGeom>
          <a:noFill/>
        </p:spPr>
        <p:txBody>
          <a:bodyPr wrap="square" rtlCol="0">
            <a:spAutoFit/>
          </a:bodyPr>
          <a:lstStyle/>
          <a:p>
            <a:r>
              <a:rPr lang="en-US" dirty="0">
                <a:highlight>
                  <a:srgbClr val="FFFF00"/>
                </a:highlight>
              </a:rPr>
              <a:t>Final model</a:t>
            </a:r>
          </a:p>
        </p:txBody>
      </p:sp>
      <p:sp>
        <p:nvSpPr>
          <p:cNvPr id="7" name="TextBox 6">
            <a:extLst>
              <a:ext uri="{FF2B5EF4-FFF2-40B4-BE49-F238E27FC236}">
                <a16:creationId xmlns:a16="http://schemas.microsoft.com/office/drawing/2014/main" id="{AED119A5-18D9-16FB-DE58-9F83B92725DE}"/>
              </a:ext>
            </a:extLst>
          </p:cNvPr>
          <p:cNvSpPr txBox="1"/>
          <p:nvPr/>
        </p:nvSpPr>
        <p:spPr>
          <a:xfrm>
            <a:off x="2132200" y="5710019"/>
            <a:ext cx="7491193" cy="923330"/>
          </a:xfrm>
          <a:prstGeom prst="rect">
            <a:avLst/>
          </a:prstGeom>
          <a:noFill/>
        </p:spPr>
        <p:txBody>
          <a:bodyPr wrap="square" rtlCol="0">
            <a:spAutoFit/>
          </a:bodyPr>
          <a:lstStyle/>
          <a:p>
            <a:r>
              <a:rPr lang="en-US" dirty="0">
                <a:highlight>
                  <a:srgbClr val="00FFFF"/>
                </a:highlight>
              </a:rPr>
              <a:t>HA1C Result not included in the final model because of low predictive power from a model approximation and a high number of missing values. We would definitely keep it in the model if our clients found it clinically relevant.</a:t>
            </a:r>
          </a:p>
        </p:txBody>
      </p:sp>
    </p:spTree>
    <p:extLst>
      <p:ext uri="{BB962C8B-B14F-4D97-AF65-F5344CB8AC3E}">
        <p14:creationId xmlns:p14="http://schemas.microsoft.com/office/powerpoint/2010/main" val="32829477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574FA-D1DD-1AEC-3257-29C894B08153}"/>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44ED5DB-FBE0-2F3F-90A3-D007E480B97B}"/>
              </a:ext>
            </a:extLst>
          </p:cNvPr>
          <p:cNvSpPr>
            <a:spLocks noGrp="1"/>
          </p:cNvSpPr>
          <p:nvPr>
            <p:ph idx="1"/>
          </p:nvPr>
        </p:nvSpPr>
        <p:spPr/>
        <p:txBody>
          <a:bodyPr>
            <a:normAutofit/>
          </a:bodyPr>
          <a:lstStyle/>
          <a:p>
            <a:r>
              <a:rPr lang="en-US" dirty="0">
                <a:hlinkClick r:id="rId2"/>
              </a:rPr>
              <a:t>https://archive.ics.uci.edu/dataset/34/diabetes</a:t>
            </a:r>
            <a:r>
              <a:rPr lang="en-US" dirty="0"/>
              <a:t> </a:t>
            </a:r>
          </a:p>
          <a:p>
            <a:r>
              <a:rPr lang="en-US" dirty="0"/>
              <a:t>Data collected during 1998-2008, N = 101,766.</a:t>
            </a:r>
          </a:p>
          <a:p>
            <a:r>
              <a:rPr lang="en-US" dirty="0"/>
              <a:t>Number of predictors= 50.</a:t>
            </a:r>
          </a:p>
          <a:p>
            <a:r>
              <a:rPr lang="en-US" dirty="0"/>
              <a:t>Outcome= 30-day readmission (mean=0.11). Initial study to predict HA1C and readmission of diabetes patients. Demographics and pharmacy predictors included. Article found in “Files”.</a:t>
            </a:r>
          </a:p>
          <a:p>
            <a:r>
              <a:rPr lang="en-US" dirty="0"/>
              <a:t>30-day readmissions is traditionally a tough outcome to predict because of the numerous causes, data collection is not available beyond discharge, and it can look very differently between populations.</a:t>
            </a:r>
          </a:p>
          <a:p>
            <a:r>
              <a:rPr lang="en-US" dirty="0">
                <a:solidFill>
                  <a:srgbClr val="FF0000"/>
                </a:solidFill>
              </a:rPr>
              <a:t>Presents the situation when high predictive validity is not possible.</a:t>
            </a:r>
          </a:p>
        </p:txBody>
      </p:sp>
      <p:sp>
        <p:nvSpPr>
          <p:cNvPr id="4" name="Slide Number Placeholder 3">
            <a:extLst>
              <a:ext uri="{FF2B5EF4-FFF2-40B4-BE49-F238E27FC236}">
                <a16:creationId xmlns:a16="http://schemas.microsoft.com/office/drawing/2014/main" id="{5A7C7125-5CAD-0F4E-AFD2-B194E5893040}"/>
              </a:ext>
            </a:extLst>
          </p:cNvPr>
          <p:cNvSpPr>
            <a:spLocks noGrp="1"/>
          </p:cNvSpPr>
          <p:nvPr>
            <p:ph type="sldNum" sz="quarter" idx="12"/>
          </p:nvPr>
        </p:nvSpPr>
        <p:spPr/>
        <p:txBody>
          <a:bodyPr/>
          <a:lstStyle/>
          <a:p>
            <a:fld id="{16D16E31-E128-4556-899B-701A42963F24}" type="slidenum">
              <a:rPr lang="en-US" smtClean="0"/>
              <a:t>96</a:t>
            </a:fld>
            <a:endParaRPr lang="en-US" dirty="0"/>
          </a:p>
        </p:txBody>
      </p:sp>
    </p:spTree>
    <p:extLst>
      <p:ext uri="{BB962C8B-B14F-4D97-AF65-F5344CB8AC3E}">
        <p14:creationId xmlns:p14="http://schemas.microsoft.com/office/powerpoint/2010/main" val="1661030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D6B3C6-BCD2-37ED-52BE-AE9FC46D9FFA}"/>
              </a:ext>
            </a:extLst>
          </p:cNvPr>
          <p:cNvSpPr>
            <a:spLocks noGrp="1"/>
          </p:cNvSpPr>
          <p:nvPr>
            <p:ph type="sldNum" sz="quarter" idx="12"/>
          </p:nvPr>
        </p:nvSpPr>
        <p:spPr/>
        <p:txBody>
          <a:bodyPr/>
          <a:lstStyle/>
          <a:p>
            <a:fld id="{16D16E31-E128-4556-899B-701A42963F24}" type="slidenum">
              <a:rPr lang="en-US" smtClean="0"/>
              <a:t>97</a:t>
            </a:fld>
            <a:endParaRPr lang="en-US" dirty="0"/>
          </a:p>
        </p:txBody>
      </p:sp>
      <p:pic>
        <p:nvPicPr>
          <p:cNvPr id="4" name="Picture 3">
            <a:extLst>
              <a:ext uri="{FF2B5EF4-FFF2-40B4-BE49-F238E27FC236}">
                <a16:creationId xmlns:a16="http://schemas.microsoft.com/office/drawing/2014/main" id="{FE3A6E55-F851-57C3-FFA5-2136C68AA185}"/>
              </a:ext>
            </a:extLst>
          </p:cNvPr>
          <p:cNvPicPr>
            <a:picLocks noChangeAspect="1"/>
          </p:cNvPicPr>
          <p:nvPr/>
        </p:nvPicPr>
        <p:blipFill>
          <a:blip r:embed="rId2"/>
          <a:stretch>
            <a:fillRect/>
          </a:stretch>
        </p:blipFill>
        <p:spPr>
          <a:xfrm>
            <a:off x="2495550" y="3228374"/>
            <a:ext cx="7086600" cy="1447800"/>
          </a:xfrm>
          <a:prstGeom prst="rect">
            <a:avLst/>
          </a:prstGeom>
        </p:spPr>
      </p:pic>
      <p:sp>
        <p:nvSpPr>
          <p:cNvPr id="5" name="TextBox 4">
            <a:extLst>
              <a:ext uri="{FF2B5EF4-FFF2-40B4-BE49-F238E27FC236}">
                <a16:creationId xmlns:a16="http://schemas.microsoft.com/office/drawing/2014/main" id="{4CDDD706-E571-B45B-2A76-4267AE82595E}"/>
              </a:ext>
            </a:extLst>
          </p:cNvPr>
          <p:cNvSpPr txBox="1"/>
          <p:nvPr/>
        </p:nvSpPr>
        <p:spPr>
          <a:xfrm>
            <a:off x="2972673" y="2767979"/>
            <a:ext cx="3766656" cy="369332"/>
          </a:xfrm>
          <a:prstGeom prst="rect">
            <a:avLst/>
          </a:prstGeom>
          <a:noFill/>
        </p:spPr>
        <p:txBody>
          <a:bodyPr wrap="square" rtlCol="0">
            <a:spAutoFit/>
          </a:bodyPr>
          <a:lstStyle/>
          <a:p>
            <a:r>
              <a:rPr lang="en-US" dirty="0"/>
              <a:t>Some predictors (excludes pharmacy)</a:t>
            </a:r>
          </a:p>
        </p:txBody>
      </p:sp>
      <p:sp>
        <p:nvSpPr>
          <p:cNvPr id="6" name="TextBox 5">
            <a:extLst>
              <a:ext uri="{FF2B5EF4-FFF2-40B4-BE49-F238E27FC236}">
                <a16:creationId xmlns:a16="http://schemas.microsoft.com/office/drawing/2014/main" id="{674EC2CA-F8AB-F2A1-177D-4214E738F833}"/>
              </a:ext>
            </a:extLst>
          </p:cNvPr>
          <p:cNvSpPr txBox="1"/>
          <p:nvPr/>
        </p:nvSpPr>
        <p:spPr>
          <a:xfrm>
            <a:off x="2972674" y="576787"/>
            <a:ext cx="1904301" cy="369332"/>
          </a:xfrm>
          <a:prstGeom prst="rect">
            <a:avLst/>
          </a:prstGeom>
          <a:noFill/>
        </p:spPr>
        <p:txBody>
          <a:bodyPr wrap="square" rtlCol="0">
            <a:spAutoFit/>
          </a:bodyPr>
          <a:lstStyle/>
          <a:p>
            <a:r>
              <a:rPr lang="en-US" dirty="0"/>
              <a:t>All predictors</a:t>
            </a:r>
          </a:p>
        </p:txBody>
      </p:sp>
      <p:pic>
        <p:nvPicPr>
          <p:cNvPr id="8" name="Picture 7">
            <a:extLst>
              <a:ext uri="{FF2B5EF4-FFF2-40B4-BE49-F238E27FC236}">
                <a16:creationId xmlns:a16="http://schemas.microsoft.com/office/drawing/2014/main" id="{871D95D6-F0BB-ECB3-563B-80D182B34435}"/>
              </a:ext>
            </a:extLst>
          </p:cNvPr>
          <p:cNvPicPr>
            <a:picLocks noChangeAspect="1"/>
          </p:cNvPicPr>
          <p:nvPr/>
        </p:nvPicPr>
        <p:blipFill>
          <a:blip r:embed="rId3"/>
          <a:stretch>
            <a:fillRect/>
          </a:stretch>
        </p:blipFill>
        <p:spPr>
          <a:xfrm>
            <a:off x="2495550" y="911106"/>
            <a:ext cx="7105650" cy="1457325"/>
          </a:xfrm>
          <a:prstGeom prst="rect">
            <a:avLst/>
          </a:prstGeom>
        </p:spPr>
      </p:pic>
      <p:sp>
        <p:nvSpPr>
          <p:cNvPr id="11" name="TextBox 10">
            <a:extLst>
              <a:ext uri="{FF2B5EF4-FFF2-40B4-BE49-F238E27FC236}">
                <a16:creationId xmlns:a16="http://schemas.microsoft.com/office/drawing/2014/main" id="{D00A088E-4D60-1FB6-1EE2-AC330FEA58CF}"/>
              </a:ext>
            </a:extLst>
          </p:cNvPr>
          <p:cNvSpPr txBox="1"/>
          <p:nvPr/>
        </p:nvSpPr>
        <p:spPr>
          <a:xfrm>
            <a:off x="3029823" y="5075723"/>
            <a:ext cx="1904301" cy="369332"/>
          </a:xfrm>
          <a:prstGeom prst="rect">
            <a:avLst/>
          </a:prstGeom>
          <a:noFill/>
        </p:spPr>
        <p:txBody>
          <a:bodyPr wrap="square" rtlCol="0">
            <a:spAutoFit/>
          </a:bodyPr>
          <a:lstStyle/>
          <a:p>
            <a:r>
              <a:rPr lang="en-US" dirty="0"/>
              <a:t>Approximated</a:t>
            </a:r>
          </a:p>
        </p:txBody>
      </p:sp>
      <p:sp>
        <p:nvSpPr>
          <p:cNvPr id="12" name="TextBox 11">
            <a:extLst>
              <a:ext uri="{FF2B5EF4-FFF2-40B4-BE49-F238E27FC236}">
                <a16:creationId xmlns:a16="http://schemas.microsoft.com/office/drawing/2014/main" id="{B7BA5583-1177-84A1-5338-C5B8AFCDF967}"/>
              </a:ext>
            </a:extLst>
          </p:cNvPr>
          <p:cNvSpPr txBox="1"/>
          <p:nvPr/>
        </p:nvSpPr>
        <p:spPr>
          <a:xfrm>
            <a:off x="10205032" y="1572586"/>
            <a:ext cx="1786855" cy="1754326"/>
          </a:xfrm>
          <a:prstGeom prst="rect">
            <a:avLst/>
          </a:prstGeom>
          <a:noFill/>
        </p:spPr>
        <p:txBody>
          <a:bodyPr wrap="square" rtlCol="0">
            <a:spAutoFit/>
          </a:bodyPr>
          <a:lstStyle/>
          <a:p>
            <a:r>
              <a:rPr lang="en-US" dirty="0">
                <a:highlight>
                  <a:srgbClr val="FFFF00"/>
                </a:highlight>
              </a:rPr>
              <a:t>Because of the large sample sizes, models validate at the same level of the AUC (C statistic)</a:t>
            </a:r>
          </a:p>
        </p:txBody>
      </p:sp>
      <p:pic>
        <p:nvPicPr>
          <p:cNvPr id="7" name="Picture 6">
            <a:extLst>
              <a:ext uri="{FF2B5EF4-FFF2-40B4-BE49-F238E27FC236}">
                <a16:creationId xmlns:a16="http://schemas.microsoft.com/office/drawing/2014/main" id="{D9960476-5FCF-FA59-F5E1-063881011521}"/>
              </a:ext>
            </a:extLst>
          </p:cNvPr>
          <p:cNvPicPr>
            <a:picLocks noChangeAspect="1"/>
          </p:cNvPicPr>
          <p:nvPr/>
        </p:nvPicPr>
        <p:blipFill>
          <a:blip r:embed="rId4"/>
          <a:stretch>
            <a:fillRect/>
          </a:stretch>
        </p:blipFill>
        <p:spPr>
          <a:xfrm>
            <a:off x="2495550" y="5445055"/>
            <a:ext cx="7143750" cy="1409700"/>
          </a:xfrm>
          <a:prstGeom prst="rect">
            <a:avLst/>
          </a:prstGeom>
        </p:spPr>
      </p:pic>
      <p:sp>
        <p:nvSpPr>
          <p:cNvPr id="9" name="TextBox 8">
            <a:extLst>
              <a:ext uri="{FF2B5EF4-FFF2-40B4-BE49-F238E27FC236}">
                <a16:creationId xmlns:a16="http://schemas.microsoft.com/office/drawing/2014/main" id="{77FA6315-A469-970F-331E-4ADA7430B1D4}"/>
              </a:ext>
            </a:extLst>
          </p:cNvPr>
          <p:cNvSpPr txBox="1"/>
          <p:nvPr/>
        </p:nvSpPr>
        <p:spPr>
          <a:xfrm>
            <a:off x="10005094" y="4903093"/>
            <a:ext cx="2088160" cy="1754326"/>
          </a:xfrm>
          <a:prstGeom prst="rect">
            <a:avLst/>
          </a:prstGeom>
          <a:noFill/>
        </p:spPr>
        <p:txBody>
          <a:bodyPr wrap="square" rtlCol="0">
            <a:spAutoFit/>
          </a:bodyPr>
          <a:lstStyle/>
          <a:p>
            <a:r>
              <a:rPr lang="en-US" dirty="0">
                <a:highlight>
                  <a:srgbClr val="00FFFF"/>
                </a:highlight>
              </a:rPr>
              <a:t>Model performance increased because low N categories of variables were recoded into larger groups</a:t>
            </a:r>
          </a:p>
        </p:txBody>
      </p:sp>
      <p:cxnSp>
        <p:nvCxnSpPr>
          <p:cNvPr id="14" name="Straight Arrow Connector 13">
            <a:extLst>
              <a:ext uri="{FF2B5EF4-FFF2-40B4-BE49-F238E27FC236}">
                <a16:creationId xmlns:a16="http://schemas.microsoft.com/office/drawing/2014/main" id="{B1885837-B6D3-9D56-9B5E-87395B881C7F}"/>
              </a:ext>
            </a:extLst>
          </p:cNvPr>
          <p:cNvCxnSpPr/>
          <p:nvPr/>
        </p:nvCxnSpPr>
        <p:spPr>
          <a:xfrm flipH="1">
            <a:off x="9658350" y="5260389"/>
            <a:ext cx="323850" cy="72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9019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CEC4A-0417-B252-07B9-5B29CB766392}"/>
              </a:ext>
            </a:extLst>
          </p:cNvPr>
          <p:cNvSpPr>
            <a:spLocks noGrp="1"/>
          </p:cNvSpPr>
          <p:nvPr>
            <p:ph type="sldNum" sz="quarter" idx="12"/>
          </p:nvPr>
        </p:nvSpPr>
        <p:spPr/>
        <p:txBody>
          <a:bodyPr/>
          <a:lstStyle/>
          <a:p>
            <a:fld id="{16D16E31-E128-4556-899B-701A42963F24}" type="slidenum">
              <a:rPr lang="en-US" smtClean="0"/>
              <a:t>98</a:t>
            </a:fld>
            <a:endParaRPr lang="en-US" dirty="0"/>
          </a:p>
        </p:txBody>
      </p:sp>
      <p:pic>
        <p:nvPicPr>
          <p:cNvPr id="2052" name="Picture 4" descr="Plot object">
            <a:extLst>
              <a:ext uri="{FF2B5EF4-FFF2-40B4-BE49-F238E27FC236}">
                <a16:creationId xmlns:a16="http://schemas.microsoft.com/office/drawing/2014/main" id="{E88CD85B-FF10-DE50-62A9-FBD82C764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0"/>
            <a:ext cx="964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FB26D3-B8C2-1E2B-3B23-A1EB160B4067}"/>
              </a:ext>
            </a:extLst>
          </p:cNvPr>
          <p:cNvSpPr txBox="1"/>
          <p:nvPr/>
        </p:nvSpPr>
        <p:spPr>
          <a:xfrm>
            <a:off x="4397229" y="94580"/>
            <a:ext cx="3397541" cy="523220"/>
          </a:xfrm>
          <a:prstGeom prst="rect">
            <a:avLst/>
          </a:prstGeom>
          <a:noFill/>
        </p:spPr>
        <p:txBody>
          <a:bodyPr wrap="square" rtlCol="0">
            <a:spAutoFit/>
          </a:bodyPr>
          <a:lstStyle/>
          <a:p>
            <a:r>
              <a:rPr lang="en-US" sz="2800" dirty="0"/>
              <a:t>Variable Importance</a:t>
            </a:r>
          </a:p>
        </p:txBody>
      </p:sp>
      <p:sp>
        <p:nvSpPr>
          <p:cNvPr id="4" name="TextBox 3">
            <a:extLst>
              <a:ext uri="{FF2B5EF4-FFF2-40B4-BE49-F238E27FC236}">
                <a16:creationId xmlns:a16="http://schemas.microsoft.com/office/drawing/2014/main" id="{03C10FC1-B0B5-73D0-E360-3834E654F1A3}"/>
              </a:ext>
            </a:extLst>
          </p:cNvPr>
          <p:cNvSpPr txBox="1"/>
          <p:nvPr/>
        </p:nvSpPr>
        <p:spPr>
          <a:xfrm>
            <a:off x="5108894" y="2323750"/>
            <a:ext cx="3405931" cy="646331"/>
          </a:xfrm>
          <a:prstGeom prst="rect">
            <a:avLst/>
          </a:prstGeom>
          <a:noFill/>
        </p:spPr>
        <p:txBody>
          <a:bodyPr wrap="square" rtlCol="0">
            <a:spAutoFit/>
          </a:bodyPr>
          <a:lstStyle/>
          <a:p>
            <a:r>
              <a:rPr lang="en-US" dirty="0">
                <a:highlight>
                  <a:srgbClr val="FFFF00"/>
                </a:highlight>
              </a:rPr>
              <a:t>Not all predictors would be considered important</a:t>
            </a:r>
          </a:p>
        </p:txBody>
      </p:sp>
      <p:sp>
        <p:nvSpPr>
          <p:cNvPr id="5" name="Oval 4">
            <a:extLst>
              <a:ext uri="{FF2B5EF4-FFF2-40B4-BE49-F238E27FC236}">
                <a16:creationId xmlns:a16="http://schemas.microsoft.com/office/drawing/2014/main" id="{9089B015-E507-660B-30F1-8C708252AA28}"/>
              </a:ext>
            </a:extLst>
          </p:cNvPr>
          <p:cNvSpPr/>
          <p:nvPr/>
        </p:nvSpPr>
        <p:spPr>
          <a:xfrm>
            <a:off x="9055129" y="5793585"/>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4D86AAE-98AA-85D1-2A75-20A720534A42}"/>
              </a:ext>
            </a:extLst>
          </p:cNvPr>
          <p:cNvSpPr/>
          <p:nvPr/>
        </p:nvSpPr>
        <p:spPr>
          <a:xfrm>
            <a:off x="4021490" y="5684528"/>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05C0887-F366-F1BA-40A7-D30B575B48B0}"/>
              </a:ext>
            </a:extLst>
          </p:cNvPr>
          <p:cNvSpPr/>
          <p:nvPr/>
        </p:nvSpPr>
        <p:spPr>
          <a:xfrm>
            <a:off x="3758486" y="5563059"/>
            <a:ext cx="263004" cy="2181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5077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40182D-E837-7725-4348-994056345BDC}"/>
              </a:ext>
            </a:extLst>
          </p:cNvPr>
          <p:cNvSpPr>
            <a:spLocks noGrp="1"/>
          </p:cNvSpPr>
          <p:nvPr>
            <p:ph type="sldNum" sz="quarter" idx="12"/>
          </p:nvPr>
        </p:nvSpPr>
        <p:spPr/>
        <p:txBody>
          <a:bodyPr/>
          <a:lstStyle/>
          <a:p>
            <a:fld id="{16D16E31-E128-4556-899B-701A42963F24}" type="slidenum">
              <a:rPr lang="en-US" smtClean="0"/>
              <a:t>99</a:t>
            </a:fld>
            <a:endParaRPr lang="en-US" dirty="0"/>
          </a:p>
        </p:txBody>
      </p:sp>
      <p:pic>
        <p:nvPicPr>
          <p:cNvPr id="3076" name="Picture 4" descr="Plot object">
            <a:extLst>
              <a:ext uri="{FF2B5EF4-FFF2-40B4-BE49-F238E27FC236}">
                <a16:creationId xmlns:a16="http://schemas.microsoft.com/office/drawing/2014/main" id="{1B2B5A29-E7E3-C0F8-1C93-0D6A5BDE3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452438"/>
            <a:ext cx="11725275" cy="5953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ED1C64-457F-982F-48C4-ECB2D1DA9A3A}"/>
              </a:ext>
            </a:extLst>
          </p:cNvPr>
          <p:cNvSpPr txBox="1"/>
          <p:nvPr/>
        </p:nvSpPr>
        <p:spPr>
          <a:xfrm>
            <a:off x="1459683" y="2751589"/>
            <a:ext cx="3405931" cy="1200329"/>
          </a:xfrm>
          <a:prstGeom prst="rect">
            <a:avLst/>
          </a:prstGeom>
          <a:noFill/>
        </p:spPr>
        <p:txBody>
          <a:bodyPr wrap="square" rtlCol="0">
            <a:spAutoFit/>
          </a:bodyPr>
          <a:lstStyle/>
          <a:p>
            <a:r>
              <a:rPr lang="en-US" dirty="0">
                <a:highlight>
                  <a:srgbClr val="FFFF00"/>
                </a:highlight>
              </a:rPr>
              <a:t>We can remove over 20 variables from the model and still have 95% of the predictive power of the full model (gold standard)</a:t>
            </a:r>
          </a:p>
        </p:txBody>
      </p:sp>
    </p:spTree>
    <p:extLst>
      <p:ext uri="{BB962C8B-B14F-4D97-AF65-F5344CB8AC3E}">
        <p14:creationId xmlns:p14="http://schemas.microsoft.com/office/powerpoint/2010/main" val="146098750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7688</TotalTime>
  <Words>10758</Words>
  <Application>Microsoft Office PowerPoint</Application>
  <PresentationFormat>Widescreen</PresentationFormat>
  <Paragraphs>861</Paragraphs>
  <Slides>118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Arial</vt:lpstr>
      <vt:lpstr>Calibri</vt:lpstr>
      <vt:lpstr>Calibri Light</vt:lpstr>
      <vt:lpstr>Roboto</vt:lpstr>
      <vt:lpstr>Times New Roman</vt:lpstr>
      <vt:lpstr>Retrospect</vt:lpstr>
      <vt:lpstr>Applied Statistics in Healthcare</vt:lpstr>
      <vt:lpstr>Purposes in learning regression</vt:lpstr>
      <vt:lpstr>Questions we can answer with Logistic Regression</vt:lpstr>
      <vt:lpstr>Session 1: Introduction to Logistic Regression</vt:lpstr>
      <vt:lpstr>Syllabus</vt:lpstr>
      <vt:lpstr>Topics and data</vt:lpstr>
      <vt:lpstr>Multiple Logistic Regression</vt:lpstr>
      <vt:lpstr>Statistical concepts discussed in the “Intro to Statistics” videos</vt:lpstr>
      <vt:lpstr>Methodological issues covered in the Multiple Linear Regression videos</vt:lpstr>
      <vt:lpstr>Three reasons for doing regressions</vt:lpstr>
      <vt:lpstr>What is Logistic Regression?</vt:lpstr>
      <vt:lpstr>2 x 2 contingency tables</vt:lpstr>
      <vt:lpstr>Working with probabilities from binary outcomes: Risk difference and Risk Ratios (or Relative Risk)</vt:lpstr>
      <vt:lpstr>The Odds Ratio</vt:lpstr>
      <vt:lpstr>Various Odds Ratio calculations for the exposure (or factor)</vt:lpstr>
      <vt:lpstr>Odds Ratio example on passive smoking (2nd hand smoke) and lung cancer (= “Case”)</vt:lpstr>
      <vt:lpstr>Distribution tests for binary outcomes (0 or 1, yes or no)</vt:lpstr>
      <vt:lpstr>Why do we use Logistic Regression?</vt:lpstr>
      <vt:lpstr>Logistic Regression</vt:lpstr>
      <vt:lpstr>Logistic Regression is a probability model</vt:lpstr>
      <vt:lpstr>What do we get from a logistic regression?</vt:lpstr>
      <vt:lpstr>Logistic Regression gives us Odds Ratios</vt:lpstr>
      <vt:lpstr>Relationship between Logistic Regression and 2-by-2 contingency tables</vt:lpstr>
      <vt:lpstr>We can’t use probability as an outcome in Linear Regression so we use Logistic Regression instead.</vt:lpstr>
      <vt:lpstr>Relationship between Logits and probabilities</vt:lpstr>
      <vt:lpstr>Logistic Regression Assumptions (Harrell, p. 221)</vt:lpstr>
      <vt:lpstr>How logistic models improve our analysis: Comparison of predicted trends on binary (0/1) outcomes for linear and logistic regression (Automatic transmission (0/1) ~ engine displacement)</vt:lpstr>
      <vt:lpstr>Partial prediction plot of the outcome predicted by age for log (we get logits and probabilities)</vt:lpstr>
      <vt:lpstr>Formulas that convert values between logits, natural logs, odds ratios and probabilities</vt:lpstr>
      <vt:lpstr>General rules on Logits, Odds Ratios, and Probabilities of independent variables.</vt:lpstr>
      <vt:lpstr>Example: Hypothesis testing in logistic regression </vt:lpstr>
      <vt:lpstr>Background</vt:lpstr>
      <vt:lpstr>Patient information</vt:lpstr>
      <vt:lpstr>Higher rate of lung cancer for smokers (males or females)</vt:lpstr>
      <vt:lpstr>The results we get from a Binomial Proportion Test (same as a Chi-square test)</vt:lpstr>
      <vt:lpstr>Using Logistic Regression</vt:lpstr>
      <vt:lpstr>Adding a 2nd predictor</vt:lpstr>
      <vt:lpstr>Rules on the number of predictors to use</vt:lpstr>
      <vt:lpstr>Multiple logistic regression model</vt:lpstr>
      <vt:lpstr>Interpreting coefficient results from logits </vt:lpstr>
      <vt:lpstr>Interpreting coefficient results from odd ratios (are positive values) </vt:lpstr>
      <vt:lpstr>Interpreting statistical significance of coefficient’s p-values</vt:lpstr>
      <vt:lpstr>Interpreting model performance </vt:lpstr>
      <vt:lpstr>Rules of thumb on AUC/C-statistic values for predictive models</vt:lpstr>
      <vt:lpstr>Calculating predictions from model output</vt:lpstr>
      <vt:lpstr>Calculating probabilities from exponentiated logits</vt:lpstr>
      <vt:lpstr>Calculating contrasts in predicted values</vt:lpstr>
      <vt:lpstr>Examples of R and SAS commands to run a logistic regression model</vt:lpstr>
      <vt:lpstr>PowerPoint Presentation</vt:lpstr>
      <vt:lpstr>PowerPoint Presentation</vt:lpstr>
      <vt:lpstr>PowerPoint Presentation</vt:lpstr>
      <vt:lpstr>PowerPoint Presentation</vt:lpstr>
      <vt:lpstr>Summary</vt:lpstr>
      <vt:lpstr>Using aggregated data in logistic regression</vt:lpstr>
      <vt:lpstr>Logistic regression model aggregated data (n=8)</vt:lpstr>
      <vt:lpstr>PowerPoint Presentation</vt:lpstr>
      <vt:lpstr>Session 2: Diagnostic modeling</vt:lpstr>
      <vt:lpstr>Significant Coronary Disease</vt:lpstr>
      <vt:lpstr>Duke Cardiac Catheterization Coronary Artery Disease Diagnostic Dataset</vt:lpstr>
      <vt:lpstr>Data Summary</vt:lpstr>
      <vt:lpstr>PowerPoint Presentation</vt:lpstr>
      <vt:lpstr>Model results</vt:lpstr>
      <vt:lpstr>PowerPoint Presentation</vt:lpstr>
      <vt:lpstr>PowerPoint Presentation</vt:lpstr>
      <vt:lpstr>PowerPoint Presentation</vt:lpstr>
      <vt:lpstr>PowerPoint Presentation</vt:lpstr>
      <vt:lpstr>PowerPoint Presentation</vt:lpstr>
      <vt:lpstr>Model Calibration</vt:lpstr>
      <vt:lpstr>Model Validation  (10-fold cross-validation)</vt:lpstr>
      <vt:lpstr>PowerPoint Presentation</vt:lpstr>
      <vt:lpstr>Imputed model results</vt:lpstr>
      <vt:lpstr>PowerPoint Presentation</vt:lpstr>
      <vt:lpstr>Session 3: Prognostic modeling</vt:lpstr>
      <vt:lpstr>30-day death after a heart attack</vt:lpstr>
      <vt:lpstr>Background</vt:lpstr>
      <vt:lpstr>Variables</vt:lpstr>
      <vt:lpstr>Data Summary of main predictors</vt:lpstr>
      <vt:lpstr>PowerPoint Presentation</vt:lpstr>
      <vt:lpstr>Model Validation:  Calibration and Discrimination</vt:lpstr>
      <vt:lpstr>Model Validation (Split-half)</vt:lpstr>
      <vt:lpstr>PowerPoint Presentation</vt:lpstr>
      <vt:lpstr>PowerPoint Presentation</vt:lpstr>
      <vt:lpstr>PowerPoint Presentation</vt:lpstr>
      <vt:lpstr>PowerPoint Presentation</vt:lpstr>
      <vt:lpstr>PowerPoint Presentation</vt:lpstr>
      <vt:lpstr>Model Validation (10-fold cross-validation)</vt:lpstr>
      <vt:lpstr>PowerPoint Presentation</vt:lpstr>
      <vt:lpstr>PowerPoint Presentation</vt:lpstr>
      <vt:lpstr>PowerPoint Presentation</vt:lpstr>
      <vt:lpstr>PowerPoint Presentation</vt:lpstr>
      <vt:lpstr>Final model (reduced to 4 predictors based on 52 deaths/20 rule)</vt:lpstr>
      <vt:lpstr>Calculating Observed/Expected ratios and “Excess Deaths”</vt:lpstr>
      <vt:lpstr>Session 4: Prognostic modeling</vt:lpstr>
      <vt:lpstr>30-day readmissions</vt:lpstr>
      <vt:lpstr>PowerPoint Presentation</vt:lpstr>
      <vt:lpstr>Background</vt:lpstr>
      <vt:lpstr>PowerPoint Presentation</vt:lpstr>
      <vt:lpstr>PowerPoint Presentation</vt:lpstr>
      <vt:lpstr>PowerPoint Presentation</vt:lpstr>
      <vt:lpstr>Model validation of final model</vt:lpstr>
      <vt:lpstr>PowerPoint Presentation</vt:lpstr>
      <vt:lpstr>PowerPoint Presentation</vt:lpstr>
      <vt:lpstr>PowerPoint Presentation</vt:lpstr>
      <vt:lpstr>Decision Curve Analysis: Considerations in predicting outcomes</vt:lpstr>
      <vt:lpstr>What is a Decision Curve Analysis? (see Vickers, 2019)</vt:lpstr>
      <vt:lpstr>PowerPoint Presentation</vt:lpstr>
      <vt:lpstr>PowerPoint Presentation</vt:lpstr>
      <vt:lpstr>PowerPoint Presentation</vt:lpstr>
      <vt:lpstr>Appendix</vt:lpstr>
      <vt:lpstr>Different types of studies (Rosner book)</vt:lpstr>
      <vt:lpstr>One- and Two-tailed tests</vt:lpstr>
      <vt:lpstr>Confounders</vt:lpstr>
      <vt:lpstr>Model Validation:  Calibration and Discrimination</vt:lpstr>
      <vt:lpstr>Discrimination</vt:lpstr>
      <vt:lpstr>Comparing two models</vt:lpstr>
      <vt:lpstr>How to validate a model for predictions. Split-half method.</vt:lpstr>
      <vt:lpstr>Comparing 2 models: Original and a model with a factor. Example of overfitting</vt:lpstr>
      <vt:lpstr>Regression strategies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Zuniga</dc:creator>
  <cp:lastModifiedBy>Stephen Zuniga</cp:lastModifiedBy>
  <cp:revision>586</cp:revision>
  <dcterms:created xsi:type="dcterms:W3CDTF">2023-09-08T19:26:14Z</dcterms:created>
  <dcterms:modified xsi:type="dcterms:W3CDTF">2023-10-03T01:26:00Z</dcterms:modified>
</cp:coreProperties>
</file>